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x="18288000" cy="10287000"/>
  <p:notesSz cx="6858000" cy="9144000"/>
  <p:embeddedFontLst>
    <p:embeddedFont>
      <p:font typeface="Nunito Sans Semi-Bold" charset="1" panose="00000700000000000000"/>
      <p:regular r:id="rId100"/>
    </p:embeddedFont>
    <p:embeddedFont>
      <p:font typeface="Nunito Sans Heavy" charset="1" panose="00000A00000000000000"/>
      <p:regular r:id="rId101"/>
    </p:embeddedFont>
    <p:embeddedFont>
      <p:font typeface="Nunito Sans" charset="1" panose="00000500000000000000"/>
      <p:regular r:id="rId102"/>
    </p:embeddedFont>
    <p:embeddedFont>
      <p:font typeface="Nunito Sans Bold" charset="1" panose="00000800000000000000"/>
      <p:regular r:id="rId103"/>
    </p:embeddedFont>
    <p:embeddedFont>
      <p:font typeface="Arimo Bold" charset="1" panose="020B0704020202020204"/>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 Id="rId3" Target="../media/image1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 Id="rId3" Target="../media/image127.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29.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0.png" Type="http://schemas.openxmlformats.org/officeDocument/2006/relationships/image"/><Relationship Id="rId3" Target="../media/image131.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133.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35.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 Id="rId3" Target="../media/image139.sv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 Id="rId3" Target="../media/image145.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3194902"/>
            <a:ext cx="12501648" cy="3399135"/>
          </a:xfrm>
          <a:prstGeom prst="rect">
            <a:avLst/>
          </a:prstGeom>
          <a:solidFill>
            <a:srgbClr val="FFFFFF"/>
          </a:solidFill>
        </p:spPr>
      </p:sp>
      <p:sp>
        <p:nvSpPr>
          <p:cNvPr name="AutoShape 5" id="5"/>
          <p:cNvSpPr/>
          <p:nvPr/>
        </p:nvSpPr>
        <p:spPr>
          <a:xfrm rot="0">
            <a:off x="0" y="9207655"/>
            <a:ext cx="18288000" cy="1079345"/>
          </a:xfrm>
          <a:prstGeom prst="rect">
            <a:avLst/>
          </a:prstGeom>
          <a:solidFill>
            <a:srgbClr val="CCBAB0"/>
          </a:solidFill>
        </p:spPr>
      </p:sp>
      <p:grpSp>
        <p:nvGrpSpPr>
          <p:cNvPr name="Group 6" id="6"/>
          <p:cNvGrpSpPr/>
          <p:nvPr/>
        </p:nvGrpSpPr>
        <p:grpSpPr>
          <a:xfrm rot="0">
            <a:off x="1635969" y="3556842"/>
            <a:ext cx="11287110" cy="2675255"/>
            <a:chOff x="0" y="0"/>
            <a:chExt cx="15049480" cy="3567007"/>
          </a:xfrm>
        </p:grpSpPr>
        <p:sp>
          <p:nvSpPr>
            <p:cNvPr name="TextBox 7" id="7"/>
            <p:cNvSpPr txBox="true"/>
            <p:nvPr/>
          </p:nvSpPr>
          <p:spPr>
            <a:xfrm rot="0">
              <a:off x="0" y="2411942"/>
              <a:ext cx="10746067" cy="1155065"/>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Explicando o sistema e dando uma visão geral do projeto.</a:t>
              </a:r>
            </a:p>
          </p:txBody>
        </p:sp>
        <p:sp>
          <p:nvSpPr>
            <p:cNvPr name="TextBox 8" id="8"/>
            <p:cNvSpPr txBox="true"/>
            <p:nvPr/>
          </p:nvSpPr>
          <p:spPr>
            <a:xfrm rot="0">
              <a:off x="0" y="-47625"/>
              <a:ext cx="15049480" cy="1160992"/>
            </a:xfrm>
            <a:prstGeom prst="rect">
              <a:avLst/>
            </a:prstGeom>
          </p:spPr>
          <p:txBody>
            <a:bodyPr anchor="t" rtlCol="false" tIns="0" lIns="0" bIns="0" rIns="0">
              <a:spAutoFit/>
            </a:bodyPr>
            <a:lstStyle/>
            <a:p>
              <a:pPr algn="l">
                <a:lnSpc>
                  <a:spcPts val="7149"/>
                </a:lnSpc>
              </a:pPr>
              <a:r>
                <a:rPr lang="en-US" sz="5499">
                  <a:solidFill>
                    <a:srgbClr val="937F74"/>
                  </a:solidFill>
                  <a:latin typeface="Nunito Sans Heavy"/>
                </a:rPr>
                <a:t>PORTAL DE VENDA DE IMÓVEIS</a:t>
              </a:r>
            </a:p>
          </p:txBody>
        </p:sp>
        <p:sp>
          <p:nvSpPr>
            <p:cNvPr name="TextBox 9" id="9"/>
            <p:cNvSpPr txBox="true"/>
            <p:nvPr/>
          </p:nvSpPr>
          <p:spPr>
            <a:xfrm rot="0">
              <a:off x="0" y="1065742"/>
              <a:ext cx="15049480" cy="962025"/>
            </a:xfrm>
            <a:prstGeom prst="rect">
              <a:avLst/>
            </a:prstGeom>
          </p:spPr>
          <p:txBody>
            <a:bodyPr anchor="t" rtlCol="false" tIns="0" lIns="0" bIns="0" rIns="0">
              <a:spAutoFit/>
            </a:bodyPr>
            <a:lstStyle/>
            <a:p>
              <a:pPr algn="l">
                <a:lnSpc>
                  <a:spcPts val="5850"/>
                </a:lnSpc>
              </a:pPr>
              <a:r>
                <a:rPr lang="en-US" sz="4500">
                  <a:solidFill>
                    <a:srgbClr val="937F74">
                      <a:alpha val="69804"/>
                    </a:srgbClr>
                  </a:solidFill>
                  <a:latin typeface="Nunito Sans Heavy"/>
                </a:rPr>
                <a:t>IMOBILLE ON</a:t>
              </a:r>
            </a:p>
          </p:txBody>
        </p:sp>
        <p:sp>
          <p:nvSpPr>
            <p:cNvPr name="AutoShape 10" id="10"/>
            <p:cNvSpPr/>
            <p:nvPr/>
          </p:nvSpPr>
          <p:spPr>
            <a:xfrm>
              <a:off x="0" y="2243667"/>
              <a:ext cx="10746067" cy="0"/>
            </a:xfrm>
            <a:prstGeom prst="line">
              <a:avLst/>
            </a:prstGeom>
            <a:ln cap="flat" w="50800">
              <a:solidFill>
                <a:srgbClr val="CCBAB0"/>
              </a:solidFill>
              <a:prstDash val="solid"/>
              <a:headEnd type="none" len="sm" w="sm"/>
              <a:tailEnd type="none" len="sm" w="sm"/>
            </a:ln>
          </p:spPr>
        </p:sp>
      </p:grpSp>
      <p:sp>
        <p:nvSpPr>
          <p:cNvPr name="TextBox 11" id="11"/>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2" id="12"/>
          <p:cNvGrpSpPr/>
          <p:nvPr/>
        </p:nvGrpSpPr>
        <p:grpSpPr>
          <a:xfrm rot="0">
            <a:off x="17259300" y="279957"/>
            <a:ext cx="748743" cy="7487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a:t>
              </a:r>
            </a:p>
          </p:txBody>
        </p:sp>
      </p:grpSp>
      <p:sp>
        <p:nvSpPr>
          <p:cNvPr name="AutoShape 15" id="15"/>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5043475"/>
            <a:ext cx="12501648" cy="1550562"/>
          </a:xfrm>
          <a:prstGeom prst="rect">
            <a:avLst/>
          </a:prstGeom>
          <a:solidFill>
            <a:srgbClr val="FFFFFF"/>
          </a:solidFill>
        </p:spPr>
      </p:sp>
      <p:sp>
        <p:nvSpPr>
          <p:cNvPr name="TextBox 5" id="5"/>
          <p:cNvSpPr txBox="true"/>
          <p:nvPr/>
        </p:nvSpPr>
        <p:spPr>
          <a:xfrm rot="0">
            <a:off x="2707682" y="5888549"/>
            <a:ext cx="7618591"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A estruturação das etapas do projeto.</a:t>
            </a:r>
          </a:p>
        </p:txBody>
      </p:sp>
      <p:sp>
        <p:nvSpPr>
          <p:cNvPr name="TextBox 6" id="6"/>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PROCESSO DE DESENVOLVIMENTO</a:t>
            </a:r>
          </a:p>
        </p:txBody>
      </p:sp>
      <p:sp>
        <p:nvSpPr>
          <p:cNvPr name="AutoShape 7" id="7"/>
          <p:cNvSpPr/>
          <p:nvPr/>
        </p:nvSpPr>
        <p:spPr>
          <a:xfrm>
            <a:off x="2238860" y="5275926"/>
            <a:ext cx="0" cy="1085660"/>
          </a:xfrm>
          <a:prstGeom prst="line">
            <a:avLst/>
          </a:prstGeom>
          <a:ln cap="flat" w="38100">
            <a:solidFill>
              <a:srgbClr val="CCBAB0"/>
            </a:solidFill>
            <a:prstDash val="solid"/>
            <a:headEnd type="none" len="sm" w="sm"/>
            <a:tailEnd type="none" len="sm" w="sm"/>
          </a:ln>
        </p:spPr>
      </p:sp>
      <p:sp>
        <p:nvSpPr>
          <p:cNvPr name="TextBox 8" id="8"/>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3</a:t>
            </a:r>
          </a:p>
        </p:txBody>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10</a:t>
              </a:r>
            </a:p>
          </p:txBody>
        </p:sp>
      </p:grpSp>
      <p:grpSp>
        <p:nvGrpSpPr>
          <p:cNvPr name="Group 12" id="12"/>
          <p:cNvGrpSpPr/>
          <p:nvPr/>
        </p:nvGrpSpPr>
        <p:grpSpPr>
          <a:xfrm rot="0">
            <a:off x="-20" y="9188605"/>
            <a:ext cx="18288040" cy="1098395"/>
            <a:chOff x="0" y="0"/>
            <a:chExt cx="24384053" cy="1464527"/>
          </a:xfrm>
        </p:grpSpPr>
        <p:sp>
          <p:nvSpPr>
            <p:cNvPr name="AutoShape 13" id="13"/>
            <p:cNvSpPr/>
            <p:nvPr/>
          </p:nvSpPr>
          <p:spPr>
            <a:xfrm rot="0">
              <a:off x="26" y="50800"/>
              <a:ext cx="24384000" cy="1413727"/>
            </a:xfrm>
            <a:prstGeom prst="rect">
              <a:avLst/>
            </a:prstGeom>
            <a:solidFill>
              <a:srgbClr val="CCBAB0"/>
            </a:solidFill>
          </p:spPr>
        </p:sp>
        <p:sp>
          <p:nvSpPr>
            <p:cNvPr name="TextBox 14" id="14"/>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p>
          </p:txBody>
        </p:sp>
        <p:sp>
          <p:nvSpPr>
            <p:cNvPr name="TextBox 15" id="15"/>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6" id="16"/>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8770" y="3647940"/>
            <a:ext cx="1523712" cy="1840644"/>
          </a:xfrm>
          <a:custGeom>
            <a:avLst/>
            <a:gdLst/>
            <a:ahLst/>
            <a:cxnLst/>
            <a:rect r="r" b="b" t="t" l="l"/>
            <a:pathLst>
              <a:path h="1840644" w="1523712">
                <a:moveTo>
                  <a:pt x="0" y="0"/>
                </a:moveTo>
                <a:lnTo>
                  <a:pt x="1523712" y="0"/>
                </a:lnTo>
                <a:lnTo>
                  <a:pt x="1523712" y="1840644"/>
                </a:lnTo>
                <a:lnTo>
                  <a:pt x="0" y="1840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2950292" y="5922667"/>
            <a:ext cx="11900026" cy="18525"/>
          </a:xfrm>
          <a:prstGeom prst="line">
            <a:avLst/>
          </a:prstGeom>
          <a:ln cap="flat" w="38100">
            <a:solidFill>
              <a:srgbClr val="474747"/>
            </a:solidFill>
            <a:prstDash val="solid"/>
            <a:headEnd type="none" len="sm" w="sm"/>
            <a:tailEnd type="none" len="sm" w="sm"/>
          </a:ln>
        </p:spPr>
      </p:sp>
      <p:grpSp>
        <p:nvGrpSpPr>
          <p:cNvPr name="Group 4" id="4"/>
          <p:cNvGrpSpPr/>
          <p:nvPr/>
        </p:nvGrpSpPr>
        <p:grpSpPr>
          <a:xfrm rot="0">
            <a:off x="2835467" y="5685761"/>
            <a:ext cx="432613" cy="43261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937F74"/>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7" id="7"/>
          <p:cNvSpPr/>
          <p:nvPr/>
        </p:nvSpPr>
        <p:spPr>
          <a:xfrm flipH="false" flipV="false" rot="-10797629">
            <a:off x="4758730" y="6316075"/>
            <a:ext cx="1523712" cy="1840644"/>
          </a:xfrm>
          <a:custGeom>
            <a:avLst/>
            <a:gdLst/>
            <a:ahLst/>
            <a:cxnLst/>
            <a:rect r="r" b="b" t="t" l="l"/>
            <a:pathLst>
              <a:path h="1840644" w="1523712">
                <a:moveTo>
                  <a:pt x="0" y="0"/>
                </a:moveTo>
                <a:lnTo>
                  <a:pt x="1523712" y="0"/>
                </a:lnTo>
                <a:lnTo>
                  <a:pt x="1523712" y="1840645"/>
                </a:lnTo>
                <a:lnTo>
                  <a:pt x="0" y="1840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5285427" y="5685761"/>
            <a:ext cx="432613" cy="432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937F74"/>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7206283" y="3647415"/>
            <a:ext cx="1523712" cy="1840644"/>
          </a:xfrm>
          <a:custGeom>
            <a:avLst/>
            <a:gdLst/>
            <a:ahLst/>
            <a:cxnLst/>
            <a:rect r="r" b="b" t="t" l="l"/>
            <a:pathLst>
              <a:path h="1840644" w="1523712">
                <a:moveTo>
                  <a:pt x="0" y="0"/>
                </a:moveTo>
                <a:lnTo>
                  <a:pt x="1523713" y="0"/>
                </a:lnTo>
                <a:lnTo>
                  <a:pt x="1523713" y="1840644"/>
                </a:lnTo>
                <a:lnTo>
                  <a:pt x="0" y="1840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7732981" y="5685236"/>
            <a:ext cx="432613" cy="432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937F74"/>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10797629">
            <a:off x="9656244" y="6315550"/>
            <a:ext cx="1523712" cy="1840644"/>
          </a:xfrm>
          <a:custGeom>
            <a:avLst/>
            <a:gdLst/>
            <a:ahLst/>
            <a:cxnLst/>
            <a:rect r="r" b="b" t="t" l="l"/>
            <a:pathLst>
              <a:path h="1840644" w="1523712">
                <a:moveTo>
                  <a:pt x="0" y="0"/>
                </a:moveTo>
                <a:lnTo>
                  <a:pt x="1523712" y="0"/>
                </a:lnTo>
                <a:lnTo>
                  <a:pt x="1523712" y="1840644"/>
                </a:lnTo>
                <a:lnTo>
                  <a:pt x="0" y="1840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6" id="16"/>
          <p:cNvGrpSpPr/>
          <p:nvPr/>
        </p:nvGrpSpPr>
        <p:grpSpPr>
          <a:xfrm rot="0">
            <a:off x="10182941" y="5685236"/>
            <a:ext cx="432613" cy="4326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937F74"/>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14850317" y="5229026"/>
            <a:ext cx="1424333" cy="14243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F8D389"/>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2" id="22"/>
          <p:cNvGrpSpPr/>
          <p:nvPr/>
        </p:nvGrpSpPr>
        <p:grpSpPr>
          <a:xfrm rot="0">
            <a:off x="12313703" y="5458621"/>
            <a:ext cx="965143" cy="9651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91DFB1"/>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5" id="25"/>
          <p:cNvSpPr/>
          <p:nvPr/>
        </p:nvSpPr>
        <p:spPr>
          <a:xfrm flipH="false" flipV="false" rot="0">
            <a:off x="15145873" y="5524861"/>
            <a:ext cx="833223" cy="833223"/>
          </a:xfrm>
          <a:custGeom>
            <a:avLst/>
            <a:gdLst/>
            <a:ahLst/>
            <a:cxnLst/>
            <a:rect r="r" b="b" t="t" l="l"/>
            <a:pathLst>
              <a:path h="833223" w="833223">
                <a:moveTo>
                  <a:pt x="0" y="0"/>
                </a:moveTo>
                <a:lnTo>
                  <a:pt x="833222" y="0"/>
                </a:lnTo>
                <a:lnTo>
                  <a:pt x="833222" y="833222"/>
                </a:lnTo>
                <a:lnTo>
                  <a:pt x="0" y="833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6" id="26"/>
          <p:cNvSpPr/>
          <p:nvPr/>
        </p:nvSpPr>
        <p:spPr>
          <a:xfrm flipH="false" flipV="false" rot="0">
            <a:off x="2696078" y="4106028"/>
            <a:ext cx="730440" cy="685701"/>
          </a:xfrm>
          <a:custGeom>
            <a:avLst/>
            <a:gdLst/>
            <a:ahLst/>
            <a:cxnLst/>
            <a:rect r="r" b="b" t="t" l="l"/>
            <a:pathLst>
              <a:path h="685701" w="730440">
                <a:moveTo>
                  <a:pt x="0" y="0"/>
                </a:moveTo>
                <a:lnTo>
                  <a:pt x="730440" y="0"/>
                </a:lnTo>
                <a:lnTo>
                  <a:pt x="730440" y="685701"/>
                </a:lnTo>
                <a:lnTo>
                  <a:pt x="0" y="685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7" id="27"/>
          <p:cNvSpPr/>
          <p:nvPr/>
        </p:nvSpPr>
        <p:spPr>
          <a:xfrm flipH="false" flipV="false" rot="0">
            <a:off x="10046902" y="7130145"/>
            <a:ext cx="704692" cy="608597"/>
          </a:xfrm>
          <a:custGeom>
            <a:avLst/>
            <a:gdLst/>
            <a:ahLst/>
            <a:cxnLst/>
            <a:rect r="r" b="b" t="t" l="l"/>
            <a:pathLst>
              <a:path h="608597" w="704692">
                <a:moveTo>
                  <a:pt x="0" y="0"/>
                </a:moveTo>
                <a:lnTo>
                  <a:pt x="704691" y="0"/>
                </a:lnTo>
                <a:lnTo>
                  <a:pt x="704691" y="608597"/>
                </a:lnTo>
                <a:lnTo>
                  <a:pt x="0" y="608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2561293" y="5724702"/>
            <a:ext cx="469962" cy="433540"/>
          </a:xfrm>
          <a:custGeom>
            <a:avLst/>
            <a:gdLst/>
            <a:ahLst/>
            <a:cxnLst/>
            <a:rect r="r" b="b" t="t" l="l"/>
            <a:pathLst>
              <a:path h="433540" w="469962">
                <a:moveTo>
                  <a:pt x="0" y="0"/>
                </a:moveTo>
                <a:lnTo>
                  <a:pt x="469963" y="0"/>
                </a:lnTo>
                <a:lnTo>
                  <a:pt x="469963" y="433540"/>
                </a:lnTo>
                <a:lnTo>
                  <a:pt x="0" y="43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028700" y="1096674"/>
            <a:ext cx="12250146" cy="1426210"/>
            <a:chOff x="0" y="0"/>
            <a:chExt cx="16333528" cy="1901613"/>
          </a:xfrm>
        </p:grpSpPr>
        <p:sp>
          <p:nvSpPr>
            <p:cNvPr name="TextBox 30" id="30"/>
            <p:cNvSpPr txBox="true"/>
            <p:nvPr/>
          </p:nvSpPr>
          <p:spPr>
            <a:xfrm rot="0">
              <a:off x="0" y="-9525"/>
              <a:ext cx="16333528" cy="1139825"/>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Timeline do Projeto</a:t>
              </a:r>
            </a:p>
          </p:txBody>
        </p:sp>
        <p:sp>
          <p:nvSpPr>
            <p:cNvPr name="TextBox 31" id="31"/>
            <p:cNvSpPr txBox="true"/>
            <p:nvPr/>
          </p:nvSpPr>
          <p:spPr>
            <a:xfrm rot="0">
              <a:off x="0" y="1228725"/>
              <a:ext cx="16333528" cy="672888"/>
            </a:xfrm>
            <a:prstGeom prst="rect">
              <a:avLst/>
            </a:prstGeom>
          </p:spPr>
          <p:txBody>
            <a:bodyPr anchor="t" rtlCol="false" tIns="0" lIns="0" bIns="0" rIns="0">
              <a:spAutoFit/>
            </a:bodyPr>
            <a:lstStyle/>
            <a:p>
              <a:pPr algn="l">
                <a:lnSpc>
                  <a:spcPts val="4160"/>
                </a:lnSpc>
              </a:pPr>
              <a:r>
                <a:rPr lang="en-US" sz="3200">
                  <a:solidFill>
                    <a:srgbClr val="474242"/>
                  </a:solidFill>
                  <a:latin typeface="Nunito Sans"/>
                </a:rPr>
                <a:t>Aqui estão as etapas do processo de desenvolvimento do projeto</a:t>
              </a:r>
            </a:p>
          </p:txBody>
        </p:sp>
      </p:grpSp>
      <p:sp>
        <p:nvSpPr>
          <p:cNvPr name="TextBox 32" id="32"/>
          <p:cNvSpPr txBox="true"/>
          <p:nvPr/>
        </p:nvSpPr>
        <p:spPr>
          <a:xfrm rot="0">
            <a:off x="1826793" y="6704541"/>
            <a:ext cx="2449961" cy="1528826"/>
          </a:xfrm>
          <a:prstGeom prst="rect">
            <a:avLst/>
          </a:prstGeom>
        </p:spPr>
        <p:txBody>
          <a:bodyPr anchor="t" rtlCol="false" tIns="0" lIns="0" bIns="0" rIns="0">
            <a:spAutoFit/>
          </a:bodyPr>
          <a:lstStyle/>
          <a:p>
            <a:pPr algn="just" marL="0" indent="0" lvl="0">
              <a:lnSpc>
                <a:spcPts val="1792"/>
              </a:lnSpc>
              <a:spcBef>
                <a:spcPct val="0"/>
              </a:spcBef>
            </a:pPr>
            <a:r>
              <a:rPr lang="en-US" sz="1400">
                <a:solidFill>
                  <a:srgbClr val="343432"/>
                </a:solidFill>
                <a:latin typeface="Nunito Sans"/>
              </a:rPr>
              <a:t>Estabelecer uma base sólida para o projeto de software, garantindo que os desenvolvedores entendam  as necessidades do cliente antes de iniciar o desenvolvimento.</a:t>
            </a:r>
          </a:p>
        </p:txBody>
      </p:sp>
      <p:sp>
        <p:nvSpPr>
          <p:cNvPr name="TextBox 33" id="33"/>
          <p:cNvSpPr txBox="true"/>
          <p:nvPr/>
        </p:nvSpPr>
        <p:spPr>
          <a:xfrm rot="0">
            <a:off x="2153050" y="6296500"/>
            <a:ext cx="1797446"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937F74"/>
                </a:solidFill>
                <a:latin typeface="Nunito Sans Bold"/>
              </a:rPr>
              <a:t>Entrevistas</a:t>
            </a:r>
          </a:p>
        </p:txBody>
      </p:sp>
      <p:sp>
        <p:nvSpPr>
          <p:cNvPr name="TextBox 34" id="34"/>
          <p:cNvSpPr txBox="true"/>
          <p:nvPr/>
        </p:nvSpPr>
        <p:spPr>
          <a:xfrm rot="0">
            <a:off x="4274346" y="4232400"/>
            <a:ext cx="2449961" cy="1309751"/>
          </a:xfrm>
          <a:prstGeom prst="rect">
            <a:avLst/>
          </a:prstGeom>
        </p:spPr>
        <p:txBody>
          <a:bodyPr anchor="t" rtlCol="false" tIns="0" lIns="0" bIns="0" rIns="0">
            <a:spAutoFit/>
          </a:bodyPr>
          <a:lstStyle/>
          <a:p>
            <a:pPr algn="just" marL="0" indent="0" lvl="0">
              <a:lnSpc>
                <a:spcPts val="1792"/>
              </a:lnSpc>
              <a:spcBef>
                <a:spcPct val="0"/>
              </a:spcBef>
            </a:pPr>
            <a:r>
              <a:rPr lang="en-US" sz="1400">
                <a:solidFill>
                  <a:srgbClr val="343432"/>
                </a:solidFill>
                <a:latin typeface="Nunito Sans"/>
              </a:rPr>
              <a:t>Processo de coleta, documentação, análise e validação das necessidades e expectativas dos usuários finais para o software a ser desenvolvido. </a:t>
            </a:r>
          </a:p>
        </p:txBody>
      </p:sp>
      <p:sp>
        <p:nvSpPr>
          <p:cNvPr name="TextBox 35" id="35"/>
          <p:cNvSpPr txBox="true"/>
          <p:nvPr/>
        </p:nvSpPr>
        <p:spPr>
          <a:xfrm rot="0">
            <a:off x="4600604" y="3814834"/>
            <a:ext cx="1797446"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937F74"/>
                </a:solidFill>
                <a:latin typeface="Nunito Sans Bold"/>
              </a:rPr>
              <a:t>Requisitos</a:t>
            </a:r>
          </a:p>
        </p:txBody>
      </p:sp>
      <p:sp>
        <p:nvSpPr>
          <p:cNvPr name="TextBox 36" id="36"/>
          <p:cNvSpPr txBox="true"/>
          <p:nvPr/>
        </p:nvSpPr>
        <p:spPr>
          <a:xfrm rot="0">
            <a:off x="6724307" y="6704016"/>
            <a:ext cx="2449961" cy="1528826"/>
          </a:xfrm>
          <a:prstGeom prst="rect">
            <a:avLst/>
          </a:prstGeom>
        </p:spPr>
        <p:txBody>
          <a:bodyPr anchor="t" rtlCol="false" tIns="0" lIns="0" bIns="0" rIns="0">
            <a:spAutoFit/>
          </a:bodyPr>
          <a:lstStyle/>
          <a:p>
            <a:pPr algn="just" marL="0" indent="0" lvl="0">
              <a:lnSpc>
                <a:spcPts val="1792"/>
              </a:lnSpc>
              <a:spcBef>
                <a:spcPct val="0"/>
              </a:spcBef>
            </a:pPr>
            <a:r>
              <a:rPr lang="en-US" sz="1400">
                <a:solidFill>
                  <a:srgbClr val="343432"/>
                </a:solidFill>
                <a:latin typeface="Nunito Sans"/>
              </a:rPr>
              <a:t>Criação de diagramas e representações visuais que ajudam a entender a arquitetura, fluxo de dados, interações entre componentes e a interface do usuário do sistema.</a:t>
            </a:r>
          </a:p>
        </p:txBody>
      </p:sp>
      <p:sp>
        <p:nvSpPr>
          <p:cNvPr name="TextBox 37" id="37"/>
          <p:cNvSpPr txBox="true"/>
          <p:nvPr/>
        </p:nvSpPr>
        <p:spPr>
          <a:xfrm rot="0">
            <a:off x="7050564" y="6295975"/>
            <a:ext cx="1797446"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937F74"/>
                </a:solidFill>
                <a:latin typeface="Nunito Sans Bold"/>
              </a:rPr>
              <a:t>Diagramação</a:t>
            </a:r>
          </a:p>
        </p:txBody>
      </p:sp>
      <p:sp>
        <p:nvSpPr>
          <p:cNvPr name="TextBox 38" id="38"/>
          <p:cNvSpPr txBox="true"/>
          <p:nvPr/>
        </p:nvSpPr>
        <p:spPr>
          <a:xfrm rot="0">
            <a:off x="9174267" y="4155640"/>
            <a:ext cx="2449961" cy="1090676"/>
          </a:xfrm>
          <a:prstGeom prst="rect">
            <a:avLst/>
          </a:prstGeom>
        </p:spPr>
        <p:txBody>
          <a:bodyPr anchor="t" rtlCol="false" tIns="0" lIns="0" bIns="0" rIns="0">
            <a:spAutoFit/>
          </a:bodyPr>
          <a:lstStyle/>
          <a:p>
            <a:pPr algn="just" marL="0" indent="0" lvl="0">
              <a:lnSpc>
                <a:spcPts val="1792"/>
              </a:lnSpc>
              <a:spcBef>
                <a:spcPct val="0"/>
              </a:spcBef>
            </a:pPr>
            <a:r>
              <a:rPr lang="en-US" sz="1400">
                <a:solidFill>
                  <a:srgbClr val="343432"/>
                </a:solidFill>
                <a:latin typeface="Nunito Sans"/>
              </a:rPr>
              <a:t>Programadores desenvolvem o código fonte baseado nos requisitos e diagramas do sistema obtidos nas etapas anteriores</a:t>
            </a:r>
          </a:p>
        </p:txBody>
      </p:sp>
      <p:sp>
        <p:nvSpPr>
          <p:cNvPr name="TextBox 39" id="39"/>
          <p:cNvSpPr txBox="true"/>
          <p:nvPr/>
        </p:nvSpPr>
        <p:spPr>
          <a:xfrm rot="0">
            <a:off x="9200293" y="3745296"/>
            <a:ext cx="2447553"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937F74"/>
                </a:solidFill>
                <a:latin typeface="Nunito Sans Bold"/>
              </a:rPr>
              <a:t>Desenvolvimento </a:t>
            </a:r>
          </a:p>
        </p:txBody>
      </p:sp>
      <p:sp>
        <p:nvSpPr>
          <p:cNvPr name="TextBox 40" id="40"/>
          <p:cNvSpPr txBox="true"/>
          <p:nvPr/>
        </p:nvSpPr>
        <p:spPr>
          <a:xfrm rot="0">
            <a:off x="11897552" y="6564714"/>
            <a:ext cx="1797446"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343432"/>
                </a:solidFill>
                <a:latin typeface="Nunito Sans Bold"/>
              </a:rPr>
              <a:t>Validação</a:t>
            </a:r>
          </a:p>
        </p:txBody>
      </p:sp>
      <p:sp>
        <p:nvSpPr>
          <p:cNvPr name="TextBox 41" id="41"/>
          <p:cNvSpPr txBox="true"/>
          <p:nvPr/>
        </p:nvSpPr>
        <p:spPr>
          <a:xfrm rot="0">
            <a:off x="14663761" y="6734141"/>
            <a:ext cx="1797446" cy="357904"/>
          </a:xfrm>
          <a:prstGeom prst="rect">
            <a:avLst/>
          </a:prstGeom>
        </p:spPr>
        <p:txBody>
          <a:bodyPr anchor="t" rtlCol="false" tIns="0" lIns="0" bIns="0" rIns="0">
            <a:spAutoFit/>
          </a:bodyPr>
          <a:lstStyle/>
          <a:p>
            <a:pPr algn="ctr" marL="0" indent="0" lvl="0">
              <a:lnSpc>
                <a:spcPts val="2909"/>
              </a:lnSpc>
              <a:spcBef>
                <a:spcPct val="0"/>
              </a:spcBef>
            </a:pPr>
            <a:r>
              <a:rPr lang="en-US" sz="2273">
                <a:solidFill>
                  <a:srgbClr val="343432"/>
                </a:solidFill>
                <a:latin typeface="Nunito Sans Bold"/>
              </a:rPr>
              <a:t>Deploy !</a:t>
            </a:r>
          </a:p>
        </p:txBody>
      </p:sp>
      <p:sp>
        <p:nvSpPr>
          <p:cNvPr name="Freeform 42" id="42"/>
          <p:cNvSpPr/>
          <p:nvPr/>
        </p:nvSpPr>
        <p:spPr>
          <a:xfrm flipH="false" flipV="false" rot="0">
            <a:off x="7547298" y="4034159"/>
            <a:ext cx="841683" cy="829440"/>
          </a:xfrm>
          <a:custGeom>
            <a:avLst/>
            <a:gdLst/>
            <a:ahLst/>
            <a:cxnLst/>
            <a:rect r="r" b="b" t="t" l="l"/>
            <a:pathLst>
              <a:path h="829440" w="841683">
                <a:moveTo>
                  <a:pt x="0" y="0"/>
                </a:moveTo>
                <a:lnTo>
                  <a:pt x="841683" y="0"/>
                </a:lnTo>
                <a:lnTo>
                  <a:pt x="841683" y="829440"/>
                </a:lnTo>
                <a:lnTo>
                  <a:pt x="0" y="8294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43" id="43"/>
          <p:cNvSpPr/>
          <p:nvPr/>
        </p:nvSpPr>
        <p:spPr>
          <a:xfrm flipH="false" flipV="false" rot="0">
            <a:off x="5165802" y="7035944"/>
            <a:ext cx="671864" cy="777948"/>
          </a:xfrm>
          <a:custGeom>
            <a:avLst/>
            <a:gdLst/>
            <a:ahLst/>
            <a:cxnLst/>
            <a:rect r="r" b="b" t="t" l="l"/>
            <a:pathLst>
              <a:path h="777948" w="671864">
                <a:moveTo>
                  <a:pt x="0" y="0"/>
                </a:moveTo>
                <a:lnTo>
                  <a:pt x="671864" y="0"/>
                </a:lnTo>
                <a:lnTo>
                  <a:pt x="671864" y="777948"/>
                </a:lnTo>
                <a:lnTo>
                  <a:pt x="0" y="7779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44" id="44"/>
          <p:cNvGrpSpPr/>
          <p:nvPr/>
        </p:nvGrpSpPr>
        <p:grpSpPr>
          <a:xfrm rot="0">
            <a:off x="17259300" y="279957"/>
            <a:ext cx="748743" cy="748743"/>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11</a:t>
              </a:r>
            </a:p>
          </p:txBody>
        </p:sp>
      </p:grpSp>
      <p:grpSp>
        <p:nvGrpSpPr>
          <p:cNvPr name="Group 47" id="47"/>
          <p:cNvGrpSpPr/>
          <p:nvPr/>
        </p:nvGrpSpPr>
        <p:grpSpPr>
          <a:xfrm rot="0">
            <a:off x="-20" y="9188605"/>
            <a:ext cx="18288040" cy="1098395"/>
            <a:chOff x="0" y="0"/>
            <a:chExt cx="24384053" cy="1464527"/>
          </a:xfrm>
        </p:grpSpPr>
        <p:sp>
          <p:nvSpPr>
            <p:cNvPr name="AutoShape 48" id="48"/>
            <p:cNvSpPr/>
            <p:nvPr/>
          </p:nvSpPr>
          <p:spPr>
            <a:xfrm rot="0">
              <a:off x="26" y="50800"/>
              <a:ext cx="24384000" cy="1413727"/>
            </a:xfrm>
            <a:prstGeom prst="rect">
              <a:avLst/>
            </a:prstGeom>
            <a:solidFill>
              <a:srgbClr val="CCBAB0"/>
            </a:solidFill>
          </p:spPr>
        </p:sp>
        <p:sp>
          <p:nvSpPr>
            <p:cNvPr name="TextBox 49" id="49"/>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Processo de Desenvolvimento</a:t>
              </a:r>
            </a:p>
          </p:txBody>
        </p:sp>
        <p:sp>
          <p:nvSpPr>
            <p:cNvPr name="TextBox 50" id="50"/>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1" id="51"/>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00" y="685376"/>
            <a:ext cx="12228087" cy="4054237"/>
            <a:chOff x="0" y="0"/>
            <a:chExt cx="3430542" cy="1137400"/>
          </a:xfrm>
        </p:grpSpPr>
        <p:sp>
          <p:nvSpPr>
            <p:cNvPr name="Freeform 3" id="3"/>
            <p:cNvSpPr/>
            <p:nvPr/>
          </p:nvSpPr>
          <p:spPr>
            <a:xfrm flipH="false" flipV="false" rot="0">
              <a:off x="0" y="0"/>
              <a:ext cx="3430542" cy="1137400"/>
            </a:xfrm>
            <a:custGeom>
              <a:avLst/>
              <a:gdLst/>
              <a:ahLst/>
              <a:cxnLst/>
              <a:rect r="r" b="b" t="t" l="l"/>
              <a:pathLst>
                <a:path h="1137400" w="3430542">
                  <a:moveTo>
                    <a:pt x="0" y="0"/>
                  </a:moveTo>
                  <a:lnTo>
                    <a:pt x="3430542" y="0"/>
                  </a:lnTo>
                  <a:lnTo>
                    <a:pt x="3430542" y="1137400"/>
                  </a:lnTo>
                  <a:lnTo>
                    <a:pt x="0" y="1137400"/>
                  </a:lnTo>
                  <a:close/>
                </a:path>
              </a:pathLst>
            </a:custGeom>
            <a:solidFill>
              <a:srgbClr val="937F74">
                <a:alpha val="22745"/>
              </a:srgbClr>
            </a:solidFill>
          </p:spPr>
        </p:sp>
      </p:grpSp>
      <p:grpSp>
        <p:nvGrpSpPr>
          <p:cNvPr name="Group 4" id="4"/>
          <p:cNvGrpSpPr/>
          <p:nvPr/>
        </p:nvGrpSpPr>
        <p:grpSpPr>
          <a:xfrm rot="0">
            <a:off x="1028700" y="1096674"/>
            <a:ext cx="10088232" cy="3079242"/>
            <a:chOff x="0" y="0"/>
            <a:chExt cx="13450976" cy="4105656"/>
          </a:xfrm>
        </p:grpSpPr>
        <p:sp>
          <p:nvSpPr>
            <p:cNvPr name="TextBox 5" id="5"/>
            <p:cNvSpPr txBox="true"/>
            <p:nvPr/>
          </p:nvSpPr>
          <p:spPr>
            <a:xfrm rot="0">
              <a:off x="0" y="1657731"/>
              <a:ext cx="13450976" cy="2447925"/>
            </a:xfrm>
            <a:prstGeom prst="rect">
              <a:avLst/>
            </a:prstGeom>
          </p:spPr>
          <p:txBody>
            <a:bodyPr anchor="t" rtlCol="false" tIns="0" lIns="0" bIns="0" rIns="0">
              <a:spAutoFit/>
            </a:bodyPr>
            <a:lstStyle/>
            <a:p>
              <a:pPr algn="just">
                <a:lnSpc>
                  <a:spcPts val="3660"/>
                </a:lnSpc>
              </a:pPr>
              <a:r>
                <a:rPr lang="en-US" sz="3050">
                  <a:solidFill>
                    <a:srgbClr val="474242"/>
                  </a:solidFill>
                  <a:latin typeface="Nunito Sans"/>
                </a:rPr>
                <a:t>Seguir um processo estruturado é fundamental para o sucesso do projeto. </a:t>
              </a:r>
              <a:r>
                <a:rPr lang="en-US" sz="3050">
                  <a:solidFill>
                    <a:srgbClr val="474242"/>
                  </a:solidFill>
                  <a:latin typeface="Nunito Sans Bold"/>
                </a:rPr>
                <a:t>Cada etapa desempenha um papel crucial na garantia de que o produto final atenda às necessidades e expectativas do cliente.</a:t>
              </a:r>
              <a:r>
                <a:rPr lang="en-US" sz="3050">
                  <a:solidFill>
                    <a:srgbClr val="474242"/>
                  </a:solidFill>
                  <a:latin typeface="Nunito Sans"/>
                </a:rPr>
                <a:t> </a:t>
              </a:r>
            </a:p>
          </p:txBody>
        </p:sp>
        <p:sp>
          <p:nvSpPr>
            <p:cNvPr name="TextBox 6" id="6"/>
            <p:cNvSpPr txBox="true"/>
            <p:nvPr/>
          </p:nvSpPr>
          <p:spPr>
            <a:xfrm rot="0">
              <a:off x="0" y="257175"/>
              <a:ext cx="13450976" cy="877359"/>
            </a:xfrm>
            <a:prstGeom prst="rect">
              <a:avLst/>
            </a:prstGeom>
          </p:spPr>
          <p:txBody>
            <a:bodyPr anchor="t" rtlCol="false" tIns="0" lIns="0" bIns="0" rIns="0">
              <a:spAutoFit/>
            </a:bodyPr>
            <a:lstStyle/>
            <a:p>
              <a:pPr algn="l">
                <a:lnSpc>
                  <a:spcPts val="3920"/>
                </a:lnSpc>
              </a:pPr>
              <a:r>
                <a:rPr lang="en-US" sz="5600">
                  <a:solidFill>
                    <a:srgbClr val="937F74"/>
                  </a:solidFill>
                  <a:latin typeface="Nunito Sans Heavy"/>
                </a:rPr>
                <a:t>Importância das Etapas</a:t>
              </a:r>
            </a:p>
          </p:txBody>
        </p:sp>
      </p:grpSp>
      <p:grpSp>
        <p:nvGrpSpPr>
          <p:cNvPr name="Group 7" id="7"/>
          <p:cNvGrpSpPr/>
          <p:nvPr/>
        </p:nvGrpSpPr>
        <p:grpSpPr>
          <a:xfrm rot="0">
            <a:off x="1028352" y="5384014"/>
            <a:ext cx="3243363" cy="2269921"/>
            <a:chOff x="0" y="0"/>
            <a:chExt cx="4324484" cy="3026561"/>
          </a:xfrm>
        </p:grpSpPr>
        <p:sp>
          <p:nvSpPr>
            <p:cNvPr name="TextBox 8" id="8"/>
            <p:cNvSpPr txBox="true"/>
            <p:nvPr/>
          </p:nvSpPr>
          <p:spPr>
            <a:xfrm rot="0">
              <a:off x="0" y="-28575"/>
              <a:ext cx="4324484" cy="590762"/>
            </a:xfrm>
            <a:prstGeom prst="rect">
              <a:avLst/>
            </a:prstGeom>
          </p:spPr>
          <p:txBody>
            <a:bodyPr anchor="t" rtlCol="false" tIns="0" lIns="0" bIns="0" rIns="0">
              <a:spAutoFit/>
            </a:bodyPr>
            <a:lstStyle/>
            <a:p>
              <a:pPr algn="l">
                <a:lnSpc>
                  <a:spcPts val="3639"/>
                </a:lnSpc>
              </a:pPr>
              <a:r>
                <a:rPr lang="en-US" sz="2799">
                  <a:solidFill>
                    <a:srgbClr val="474242"/>
                  </a:solidFill>
                  <a:latin typeface="Nunito Sans Bold"/>
                </a:rPr>
                <a:t>Entrevistas</a:t>
              </a:r>
            </a:p>
          </p:txBody>
        </p:sp>
        <p:sp>
          <p:nvSpPr>
            <p:cNvPr name="TextBox 9" id="9"/>
            <p:cNvSpPr txBox="true"/>
            <p:nvPr/>
          </p:nvSpPr>
          <p:spPr>
            <a:xfrm rot="0">
              <a:off x="0" y="757071"/>
              <a:ext cx="4324484" cy="22694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Bold"/>
                </a:rPr>
                <a:t>Entender claramente as necessidades e expectativas</a:t>
              </a:r>
              <a:r>
                <a:rPr lang="en-US" sz="2100">
                  <a:solidFill>
                    <a:srgbClr val="474242"/>
                  </a:solidFill>
                  <a:latin typeface="Nunito Sans"/>
                </a:rPr>
                <a:t> do cliente é vital para definir requisitos precisos.</a:t>
              </a:r>
            </a:p>
          </p:txBody>
        </p:sp>
      </p:grpSp>
      <p:grpSp>
        <p:nvGrpSpPr>
          <p:cNvPr name="Group 10" id="10"/>
          <p:cNvGrpSpPr/>
          <p:nvPr/>
        </p:nvGrpSpPr>
        <p:grpSpPr>
          <a:xfrm rot="0">
            <a:off x="5357566" y="5384014"/>
            <a:ext cx="3243363" cy="2039159"/>
            <a:chOff x="0" y="0"/>
            <a:chExt cx="4324484" cy="2718879"/>
          </a:xfrm>
        </p:grpSpPr>
        <p:sp>
          <p:nvSpPr>
            <p:cNvPr name="TextBox 11" id="11"/>
            <p:cNvSpPr txBox="true"/>
            <p:nvPr/>
          </p:nvSpPr>
          <p:spPr>
            <a:xfrm rot="0">
              <a:off x="0" y="0"/>
              <a:ext cx="4324484" cy="558800"/>
            </a:xfrm>
            <a:prstGeom prst="rect">
              <a:avLst/>
            </a:prstGeom>
          </p:spPr>
          <p:txBody>
            <a:bodyPr anchor="t" rtlCol="false" tIns="0" lIns="0" bIns="0" rIns="0">
              <a:spAutoFit/>
            </a:bodyPr>
            <a:lstStyle/>
            <a:p>
              <a:pPr algn="l" marL="0" indent="0" lvl="0">
                <a:lnSpc>
                  <a:spcPts val="3359"/>
                </a:lnSpc>
                <a:spcBef>
                  <a:spcPct val="0"/>
                </a:spcBef>
              </a:pPr>
              <a:r>
                <a:rPr lang="en-US" sz="2799">
                  <a:solidFill>
                    <a:srgbClr val="474242"/>
                  </a:solidFill>
                  <a:latin typeface="Nunito Sans Bold"/>
                </a:rPr>
                <a:t>Requisitos</a:t>
              </a:r>
            </a:p>
          </p:txBody>
        </p:sp>
        <p:sp>
          <p:nvSpPr>
            <p:cNvPr name="TextBox 12" id="12"/>
            <p:cNvSpPr txBox="true"/>
            <p:nvPr/>
          </p:nvSpPr>
          <p:spPr>
            <a:xfrm rot="0">
              <a:off x="0" y="906589"/>
              <a:ext cx="4324484" cy="18122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Garantir que equipe responsável pelo projeto esteja </a:t>
              </a:r>
              <a:r>
                <a:rPr lang="en-US" sz="2100">
                  <a:solidFill>
                    <a:srgbClr val="474242"/>
                  </a:solidFill>
                  <a:latin typeface="Nunito Sans Bold"/>
                </a:rPr>
                <a:t>alinhada quanto às expectativas do projeto</a:t>
              </a:r>
            </a:p>
          </p:txBody>
        </p:sp>
      </p:grpSp>
      <p:grpSp>
        <p:nvGrpSpPr>
          <p:cNvPr name="Group 13" id="13"/>
          <p:cNvGrpSpPr/>
          <p:nvPr/>
        </p:nvGrpSpPr>
        <p:grpSpPr>
          <a:xfrm rot="0">
            <a:off x="9686751" y="5384014"/>
            <a:ext cx="3243363" cy="3067859"/>
            <a:chOff x="0" y="0"/>
            <a:chExt cx="4324484" cy="4090479"/>
          </a:xfrm>
        </p:grpSpPr>
        <p:sp>
          <p:nvSpPr>
            <p:cNvPr name="TextBox 14" id="14"/>
            <p:cNvSpPr txBox="true"/>
            <p:nvPr/>
          </p:nvSpPr>
          <p:spPr>
            <a:xfrm rot="0">
              <a:off x="0" y="0"/>
              <a:ext cx="4324484" cy="5588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Bold"/>
                </a:rPr>
                <a:t>Diagramação</a:t>
              </a:r>
            </a:p>
          </p:txBody>
        </p:sp>
        <p:sp>
          <p:nvSpPr>
            <p:cNvPr name="TextBox 15" id="15"/>
            <p:cNvSpPr txBox="true"/>
            <p:nvPr/>
          </p:nvSpPr>
          <p:spPr>
            <a:xfrm rot="0">
              <a:off x="0" y="906589"/>
              <a:ext cx="4324484" cy="31838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Esclarecer </a:t>
              </a:r>
              <a:r>
                <a:rPr lang="en-US" sz="2100">
                  <a:solidFill>
                    <a:srgbClr val="474242"/>
                  </a:solidFill>
                  <a:latin typeface="Nunito Sans Bold"/>
                </a:rPr>
                <a:t>como os componentes do sistema interagem</a:t>
              </a:r>
              <a:r>
                <a:rPr lang="en-US" sz="2100">
                  <a:solidFill>
                    <a:srgbClr val="474242"/>
                  </a:solidFill>
                  <a:latin typeface="Nunito Sans"/>
                </a:rPr>
                <a:t>, identificando possíveis problemas antecipadamente e permitindo ajustes antes do desenvolvimento.</a:t>
              </a:r>
            </a:p>
          </p:txBody>
        </p:sp>
      </p:grpSp>
      <p:grpSp>
        <p:nvGrpSpPr>
          <p:cNvPr name="Group 16" id="16"/>
          <p:cNvGrpSpPr/>
          <p:nvPr/>
        </p:nvGrpSpPr>
        <p:grpSpPr>
          <a:xfrm rot="0">
            <a:off x="14015937" y="5384014"/>
            <a:ext cx="3243363" cy="3067859"/>
            <a:chOff x="0" y="0"/>
            <a:chExt cx="4324484" cy="4090479"/>
          </a:xfrm>
        </p:grpSpPr>
        <p:sp>
          <p:nvSpPr>
            <p:cNvPr name="TextBox 17" id="17"/>
            <p:cNvSpPr txBox="true"/>
            <p:nvPr/>
          </p:nvSpPr>
          <p:spPr>
            <a:xfrm rot="0">
              <a:off x="0" y="0"/>
              <a:ext cx="4324484" cy="5588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Bold"/>
                </a:rPr>
                <a:t>Desenvolvimento</a:t>
              </a:r>
            </a:p>
          </p:txBody>
        </p:sp>
        <p:sp>
          <p:nvSpPr>
            <p:cNvPr name="TextBox 18" id="18"/>
            <p:cNvSpPr txBox="true"/>
            <p:nvPr/>
          </p:nvSpPr>
          <p:spPr>
            <a:xfrm rot="0">
              <a:off x="0" y="906589"/>
              <a:ext cx="4324484" cy="31838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Bold"/>
                </a:rPr>
                <a:t>Transformar conceitos e planejamentos em realidade</a:t>
              </a:r>
              <a:r>
                <a:rPr lang="en-US" sz="2100">
                  <a:solidFill>
                    <a:srgbClr val="474242"/>
                  </a:solidFill>
                  <a:latin typeface="Nunito Sans"/>
                </a:rPr>
                <a:t>. A execução cuidadosa desta etapa é essencial para criar um produto funcional e utilizável.</a:t>
              </a:r>
            </a:p>
          </p:txBody>
        </p:sp>
      </p:grpSp>
      <p:sp>
        <p:nvSpPr>
          <p:cNvPr name="Freeform 19" id="19"/>
          <p:cNvSpPr/>
          <p:nvPr/>
        </p:nvSpPr>
        <p:spPr>
          <a:xfrm flipH="true" flipV="false" rot="0">
            <a:off x="14491351" y="-2286817"/>
            <a:ext cx="5893426" cy="6766981"/>
          </a:xfrm>
          <a:custGeom>
            <a:avLst/>
            <a:gdLst/>
            <a:ahLst/>
            <a:cxnLst/>
            <a:rect r="r" b="b" t="t" l="l"/>
            <a:pathLst>
              <a:path h="6766981" w="5893426">
                <a:moveTo>
                  <a:pt x="5893426" y="0"/>
                </a:moveTo>
                <a:lnTo>
                  <a:pt x="0" y="0"/>
                </a:lnTo>
                <a:lnTo>
                  <a:pt x="0" y="6766982"/>
                </a:lnTo>
                <a:lnTo>
                  <a:pt x="5893426" y="6766982"/>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7259300" y="279957"/>
            <a:ext cx="748743" cy="7487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12</a:t>
              </a:r>
            </a:p>
          </p:txBody>
        </p:sp>
      </p:grpSp>
      <p:grpSp>
        <p:nvGrpSpPr>
          <p:cNvPr name="Group 23" id="23"/>
          <p:cNvGrpSpPr/>
          <p:nvPr/>
        </p:nvGrpSpPr>
        <p:grpSpPr>
          <a:xfrm rot="0">
            <a:off x="-20" y="9188605"/>
            <a:ext cx="18288040" cy="1098395"/>
            <a:chOff x="0" y="0"/>
            <a:chExt cx="24384053" cy="1464527"/>
          </a:xfrm>
        </p:grpSpPr>
        <p:sp>
          <p:nvSpPr>
            <p:cNvPr name="AutoShape 24" id="24"/>
            <p:cNvSpPr/>
            <p:nvPr/>
          </p:nvSpPr>
          <p:spPr>
            <a:xfrm rot="0">
              <a:off x="26" y="50800"/>
              <a:ext cx="24384000" cy="1413727"/>
            </a:xfrm>
            <a:prstGeom prst="rect">
              <a:avLst/>
            </a:prstGeom>
            <a:solidFill>
              <a:srgbClr val="CCBAB0"/>
            </a:solidFill>
          </p:spPr>
        </p:sp>
        <p:sp>
          <p:nvSpPr>
            <p:cNvPr name="TextBox 25" id="25"/>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Processo de Desenvolvimento</a:t>
              </a:r>
            </a:p>
          </p:txBody>
        </p:sp>
        <p:sp>
          <p:nvSpPr>
            <p:cNvPr name="TextBox 26" id="26"/>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27" id="27"/>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5043475"/>
            <a:ext cx="12501648" cy="1550562"/>
          </a:xfrm>
          <a:prstGeom prst="rect">
            <a:avLst/>
          </a:prstGeom>
          <a:solidFill>
            <a:srgbClr val="FFFFFF"/>
          </a:solidFill>
        </p:spPr>
      </p:sp>
      <p:sp>
        <p:nvSpPr>
          <p:cNvPr name="TextBox 5" id="5"/>
          <p:cNvSpPr txBox="true"/>
          <p:nvPr/>
        </p:nvSpPr>
        <p:spPr>
          <a:xfrm rot="0">
            <a:off x="2707682" y="5888549"/>
            <a:ext cx="7618591"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Principais requisitos identificados para o projeto.</a:t>
            </a:r>
          </a:p>
        </p:txBody>
      </p:sp>
      <p:sp>
        <p:nvSpPr>
          <p:cNvPr name="TextBox 6" id="6"/>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REQUISITOS</a:t>
            </a:r>
          </a:p>
        </p:txBody>
      </p:sp>
      <p:sp>
        <p:nvSpPr>
          <p:cNvPr name="AutoShape 7" id="7"/>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8" id="8"/>
          <p:cNvGrpSpPr/>
          <p:nvPr/>
        </p:nvGrpSpPr>
        <p:grpSpPr>
          <a:xfrm rot="0">
            <a:off x="17259300" y="279957"/>
            <a:ext cx="748743" cy="7487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13</a:t>
              </a:r>
            </a:p>
          </p:txBody>
        </p:sp>
      </p:grpSp>
      <p:sp>
        <p:nvSpPr>
          <p:cNvPr name="TextBox 11" id="11"/>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4</a:t>
            </a:r>
          </a:p>
        </p:txBody>
      </p:sp>
      <p:grpSp>
        <p:nvGrpSpPr>
          <p:cNvPr name="Group 12" id="12"/>
          <p:cNvGrpSpPr/>
          <p:nvPr/>
        </p:nvGrpSpPr>
        <p:grpSpPr>
          <a:xfrm rot="0">
            <a:off x="-20" y="9188605"/>
            <a:ext cx="18288040" cy="1098395"/>
            <a:chOff x="0" y="0"/>
            <a:chExt cx="24384053" cy="1464527"/>
          </a:xfrm>
        </p:grpSpPr>
        <p:sp>
          <p:nvSpPr>
            <p:cNvPr name="AutoShape 13" id="13"/>
            <p:cNvSpPr/>
            <p:nvPr/>
          </p:nvSpPr>
          <p:spPr>
            <a:xfrm rot="0">
              <a:off x="26" y="50800"/>
              <a:ext cx="24384000" cy="1413727"/>
            </a:xfrm>
            <a:prstGeom prst="rect">
              <a:avLst/>
            </a:prstGeom>
            <a:solidFill>
              <a:srgbClr val="CCBAB0"/>
            </a:solidFill>
          </p:spPr>
        </p:sp>
        <p:sp>
          <p:nvSpPr>
            <p:cNvPr name="TextBox 14" id="14"/>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5" id="15"/>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390350" y="0"/>
            <a:ext cx="9897650" cy="10287000"/>
            <a:chOff x="0" y="0"/>
            <a:chExt cx="3348094" cy="3479800"/>
          </a:xfrm>
        </p:grpSpPr>
        <p:sp>
          <p:nvSpPr>
            <p:cNvPr name="Freeform 3" id="3"/>
            <p:cNvSpPr/>
            <p:nvPr/>
          </p:nvSpPr>
          <p:spPr>
            <a:xfrm flipH="false" flipV="false" rot="0">
              <a:off x="0" y="0"/>
              <a:ext cx="3348094" cy="3479800"/>
            </a:xfrm>
            <a:custGeom>
              <a:avLst/>
              <a:gdLst/>
              <a:ahLst/>
              <a:cxnLst/>
              <a:rect r="r" b="b" t="t" l="l"/>
              <a:pathLst>
                <a:path h="3479800" w="3348094">
                  <a:moveTo>
                    <a:pt x="0" y="0"/>
                  </a:moveTo>
                  <a:lnTo>
                    <a:pt x="3348094" y="0"/>
                  </a:lnTo>
                  <a:lnTo>
                    <a:pt x="3348094" y="3479800"/>
                  </a:lnTo>
                  <a:lnTo>
                    <a:pt x="0" y="3479800"/>
                  </a:lnTo>
                  <a:close/>
                </a:path>
              </a:pathLst>
            </a:custGeom>
            <a:solidFill>
              <a:srgbClr val="CCBAB0"/>
            </a:solidFill>
          </p:spPr>
        </p:sp>
      </p:grpSp>
      <p:sp>
        <p:nvSpPr>
          <p:cNvPr name="TextBox 4" id="4"/>
          <p:cNvSpPr txBox="true"/>
          <p:nvPr/>
        </p:nvSpPr>
        <p:spPr>
          <a:xfrm rot="0">
            <a:off x="1028700" y="3638868"/>
            <a:ext cx="6288862" cy="2971165"/>
          </a:xfrm>
          <a:prstGeom prst="rect">
            <a:avLst/>
          </a:prstGeom>
        </p:spPr>
        <p:txBody>
          <a:bodyPr anchor="t" rtlCol="false" tIns="0" lIns="0" bIns="0" rIns="0">
            <a:spAutoFit/>
          </a:bodyPr>
          <a:lstStyle/>
          <a:p>
            <a:pPr algn="just">
              <a:lnSpc>
                <a:spcPts val="3965"/>
              </a:lnSpc>
            </a:pPr>
            <a:r>
              <a:rPr lang="en-US" sz="3050">
                <a:solidFill>
                  <a:srgbClr val="474242"/>
                </a:solidFill>
                <a:latin typeface="Nunito Sans"/>
              </a:rPr>
              <a:t>Requisitos Funcionais descrevem as </a:t>
            </a:r>
            <a:r>
              <a:rPr lang="en-US" sz="3050">
                <a:solidFill>
                  <a:srgbClr val="474242"/>
                </a:solidFill>
                <a:latin typeface="Nunito Sans Bold"/>
              </a:rPr>
              <a:t>funções específicas que o software deve realizar</a:t>
            </a:r>
            <a:r>
              <a:rPr lang="en-US" sz="3050">
                <a:solidFill>
                  <a:srgbClr val="474242"/>
                </a:solidFill>
                <a:latin typeface="Nunito Sans"/>
              </a:rPr>
              <a:t> para atender às necessidades dos usuários e alcançar os objetivos do projeto (GUEDES, 2018).</a:t>
            </a:r>
          </a:p>
        </p:txBody>
      </p:sp>
      <p:sp>
        <p:nvSpPr>
          <p:cNvPr name="TextBox 5" id="5"/>
          <p:cNvSpPr txBox="true"/>
          <p:nvPr/>
        </p:nvSpPr>
        <p:spPr>
          <a:xfrm rot="0">
            <a:off x="983456" y="996303"/>
            <a:ext cx="6288862" cy="1704975"/>
          </a:xfrm>
          <a:prstGeom prst="rect">
            <a:avLst/>
          </a:prstGeom>
        </p:spPr>
        <p:txBody>
          <a:bodyPr anchor="t" rtlCol="false" tIns="0" lIns="0" bIns="0" rIns="0">
            <a:spAutoFit/>
          </a:bodyPr>
          <a:lstStyle/>
          <a:p>
            <a:pPr algn="l">
              <a:lnSpc>
                <a:spcPts val="6719"/>
              </a:lnSpc>
            </a:pPr>
            <a:r>
              <a:rPr lang="en-US" sz="5599">
                <a:solidFill>
                  <a:srgbClr val="937F74"/>
                </a:solidFill>
                <a:latin typeface="Nunito Sans Heavy"/>
              </a:rPr>
              <a:t>Requisitos </a:t>
            </a:r>
          </a:p>
          <a:p>
            <a:pPr algn="l">
              <a:lnSpc>
                <a:spcPts val="6719"/>
              </a:lnSpc>
            </a:pPr>
            <a:r>
              <a:rPr lang="en-US" sz="5599">
                <a:solidFill>
                  <a:srgbClr val="937F74"/>
                </a:solidFill>
                <a:latin typeface="Nunito Sans Heavy"/>
              </a:rPr>
              <a:t>Funcionais</a:t>
            </a:r>
          </a:p>
        </p:txBody>
      </p:sp>
      <p:grpSp>
        <p:nvGrpSpPr>
          <p:cNvPr name="Group 6" id="6"/>
          <p:cNvGrpSpPr/>
          <p:nvPr/>
        </p:nvGrpSpPr>
        <p:grpSpPr>
          <a:xfrm rot="0">
            <a:off x="17259300"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14</a:t>
              </a:r>
            </a:p>
          </p:txBody>
        </p:sp>
      </p:grpSp>
      <p:sp>
        <p:nvSpPr>
          <p:cNvPr name="TextBox 9" id="9"/>
          <p:cNvSpPr txBox="true"/>
          <p:nvPr/>
        </p:nvSpPr>
        <p:spPr>
          <a:xfrm rot="0">
            <a:off x="9383430" y="2065665"/>
            <a:ext cx="8557142" cy="494665"/>
          </a:xfrm>
          <a:prstGeom prst="rect">
            <a:avLst/>
          </a:prstGeom>
        </p:spPr>
        <p:txBody>
          <a:bodyPr anchor="t" rtlCol="false" tIns="0" lIns="0" bIns="0" rIns="0">
            <a:spAutoFit/>
          </a:bodyPr>
          <a:lstStyle/>
          <a:p>
            <a:pPr algn="l">
              <a:lnSpc>
                <a:spcPts val="3965"/>
              </a:lnSpc>
            </a:pPr>
            <a:r>
              <a:rPr lang="en-US" sz="3050">
                <a:solidFill>
                  <a:srgbClr val="FFFFFF"/>
                </a:solidFill>
                <a:latin typeface="Nunito Sans Bold"/>
              </a:rPr>
              <a:t>Lista de </a:t>
            </a:r>
            <a:r>
              <a:rPr lang="en-US" sz="3050">
                <a:solidFill>
                  <a:srgbClr val="474242"/>
                </a:solidFill>
                <a:latin typeface="Nunito Sans Bold"/>
              </a:rPr>
              <a:t>Requisitos Funcionais </a:t>
            </a:r>
            <a:r>
              <a:rPr lang="en-US" sz="3050">
                <a:solidFill>
                  <a:srgbClr val="FFFFFF"/>
                </a:solidFill>
                <a:latin typeface="Nunito Sans Bold"/>
              </a:rPr>
              <a:t>do sistema</a:t>
            </a:r>
          </a:p>
        </p:txBody>
      </p:sp>
      <p:sp>
        <p:nvSpPr>
          <p:cNvPr name="TextBox 10" id="10"/>
          <p:cNvSpPr txBox="true"/>
          <p:nvPr/>
        </p:nvSpPr>
        <p:spPr>
          <a:xfrm rot="0">
            <a:off x="9402480" y="3303905"/>
            <a:ext cx="7270783" cy="3650615"/>
          </a:xfrm>
          <a:prstGeom prst="rect">
            <a:avLst/>
          </a:prstGeom>
        </p:spPr>
        <p:txBody>
          <a:bodyPr anchor="t" rtlCol="false" tIns="0" lIns="0" bIns="0" rIns="0">
            <a:spAutoFit/>
          </a:bodyPr>
          <a:lstStyle/>
          <a:p>
            <a:pPr algn="l" marL="604521" indent="-302261" lvl="1">
              <a:lnSpc>
                <a:spcPts val="3640"/>
              </a:lnSpc>
              <a:buFont typeface="Arial"/>
              <a:buChar char="•"/>
            </a:pPr>
            <a:r>
              <a:rPr lang="en-US" sz="2800">
                <a:solidFill>
                  <a:srgbClr val="FFFFFF"/>
                </a:solidFill>
                <a:latin typeface="Nunito Sans"/>
              </a:rPr>
              <a:t>Busca de anúncios de imóveis</a:t>
            </a:r>
          </a:p>
          <a:p>
            <a:pPr algn="l" marL="604521" indent="-302261" lvl="1">
              <a:lnSpc>
                <a:spcPts val="3640"/>
              </a:lnSpc>
              <a:buFont typeface="Arial"/>
              <a:buChar char="•"/>
            </a:pPr>
            <a:r>
              <a:rPr lang="en-US" sz="2800">
                <a:solidFill>
                  <a:srgbClr val="FFFFFF"/>
                </a:solidFill>
                <a:latin typeface="Nunito Sans"/>
              </a:rPr>
              <a:t>Acesso a informações dos anúncios</a:t>
            </a:r>
          </a:p>
          <a:p>
            <a:pPr algn="l" marL="604521" indent="-302261" lvl="1">
              <a:lnSpc>
                <a:spcPts val="3640"/>
              </a:lnSpc>
              <a:buFont typeface="Arial"/>
              <a:buChar char="•"/>
            </a:pPr>
            <a:r>
              <a:rPr lang="en-US" sz="2800">
                <a:solidFill>
                  <a:srgbClr val="FFFFFF"/>
                </a:solidFill>
                <a:latin typeface="Nunito Sans"/>
              </a:rPr>
              <a:t>Cadastro de usuários</a:t>
            </a:r>
          </a:p>
          <a:p>
            <a:pPr algn="l" marL="604521" indent="-302261" lvl="1">
              <a:lnSpc>
                <a:spcPts val="3640"/>
              </a:lnSpc>
              <a:buFont typeface="Arial"/>
              <a:buChar char="•"/>
            </a:pPr>
            <a:r>
              <a:rPr lang="en-US" sz="2800">
                <a:solidFill>
                  <a:srgbClr val="FFFFFF"/>
                </a:solidFill>
                <a:latin typeface="Nunito Sans"/>
              </a:rPr>
              <a:t>Gerenciamento de anúncios pessoais</a:t>
            </a:r>
          </a:p>
          <a:p>
            <a:pPr algn="l" marL="604521" indent="-302261" lvl="1">
              <a:lnSpc>
                <a:spcPts val="3640"/>
              </a:lnSpc>
              <a:buFont typeface="Arial"/>
              <a:buChar char="•"/>
            </a:pPr>
            <a:r>
              <a:rPr lang="en-US" sz="2800">
                <a:solidFill>
                  <a:srgbClr val="FFFFFF"/>
                </a:solidFill>
                <a:latin typeface="Nunito Sans"/>
              </a:rPr>
              <a:t>Favoritar anúncios</a:t>
            </a:r>
          </a:p>
          <a:p>
            <a:pPr algn="l" marL="604521" indent="-302261" lvl="1">
              <a:lnSpc>
                <a:spcPts val="3640"/>
              </a:lnSpc>
              <a:buFont typeface="Arial"/>
              <a:buChar char="•"/>
            </a:pPr>
            <a:r>
              <a:rPr lang="en-US" sz="2800">
                <a:solidFill>
                  <a:srgbClr val="FFFFFF"/>
                </a:solidFill>
                <a:latin typeface="Nunito Sans"/>
              </a:rPr>
              <a:t>Editar cadastro</a:t>
            </a:r>
          </a:p>
          <a:p>
            <a:pPr algn="l" marL="604521" indent="-302261" lvl="1">
              <a:lnSpc>
                <a:spcPts val="3640"/>
              </a:lnSpc>
              <a:buFont typeface="Arial"/>
              <a:buChar char="•"/>
            </a:pPr>
            <a:r>
              <a:rPr lang="en-US" sz="2800">
                <a:solidFill>
                  <a:srgbClr val="FFFFFF"/>
                </a:solidFill>
                <a:latin typeface="Nunito Sans"/>
              </a:rPr>
              <a:t>Contactar anunciantes</a:t>
            </a:r>
          </a:p>
          <a:p>
            <a:pPr algn="l" marL="604521" indent="-302261" lvl="1">
              <a:lnSpc>
                <a:spcPts val="3640"/>
              </a:lnSpc>
              <a:buFont typeface="Arial"/>
              <a:buChar char="•"/>
            </a:pPr>
            <a:r>
              <a:rPr lang="en-US" sz="2800">
                <a:solidFill>
                  <a:srgbClr val="FFFFFF"/>
                </a:solidFill>
                <a:latin typeface="Nunito Sans"/>
              </a:rPr>
              <a:t>Administração do sistema</a:t>
            </a:r>
          </a:p>
        </p:txBody>
      </p:sp>
      <p:grpSp>
        <p:nvGrpSpPr>
          <p:cNvPr name="Group 11" id="11"/>
          <p:cNvGrpSpPr/>
          <p:nvPr/>
        </p:nvGrpSpPr>
        <p:grpSpPr>
          <a:xfrm rot="0">
            <a:off x="-20" y="9188605"/>
            <a:ext cx="18288040" cy="1098395"/>
            <a:chOff x="0" y="0"/>
            <a:chExt cx="24384053" cy="1464527"/>
          </a:xfrm>
        </p:grpSpPr>
        <p:sp>
          <p:nvSpPr>
            <p:cNvPr name="AutoShape 12" id="12"/>
            <p:cNvSpPr/>
            <p:nvPr/>
          </p:nvSpPr>
          <p:spPr>
            <a:xfrm rot="0">
              <a:off x="26" y="50800"/>
              <a:ext cx="24384000" cy="1413727"/>
            </a:xfrm>
            <a:prstGeom prst="rect">
              <a:avLst/>
            </a:prstGeom>
            <a:solidFill>
              <a:srgbClr val="CCBAB0"/>
            </a:solidFill>
          </p:spPr>
        </p:sp>
        <p:sp>
          <p:nvSpPr>
            <p:cNvPr name="TextBox 13" id="13"/>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Requisitos</a:t>
              </a:r>
            </a:p>
          </p:txBody>
        </p:sp>
        <p:sp>
          <p:nvSpPr>
            <p:cNvPr name="TextBox 14" id="14"/>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5" id="15"/>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390350" y="0"/>
            <a:ext cx="9897650" cy="10287000"/>
            <a:chOff x="0" y="0"/>
            <a:chExt cx="3348094" cy="3479800"/>
          </a:xfrm>
        </p:grpSpPr>
        <p:sp>
          <p:nvSpPr>
            <p:cNvPr name="Freeform 3" id="3"/>
            <p:cNvSpPr/>
            <p:nvPr/>
          </p:nvSpPr>
          <p:spPr>
            <a:xfrm flipH="false" flipV="false" rot="0">
              <a:off x="0" y="0"/>
              <a:ext cx="3348094" cy="3479800"/>
            </a:xfrm>
            <a:custGeom>
              <a:avLst/>
              <a:gdLst/>
              <a:ahLst/>
              <a:cxnLst/>
              <a:rect r="r" b="b" t="t" l="l"/>
              <a:pathLst>
                <a:path h="3479800" w="3348094">
                  <a:moveTo>
                    <a:pt x="0" y="0"/>
                  </a:moveTo>
                  <a:lnTo>
                    <a:pt x="3348094" y="0"/>
                  </a:lnTo>
                  <a:lnTo>
                    <a:pt x="3348094" y="3479800"/>
                  </a:lnTo>
                  <a:lnTo>
                    <a:pt x="0" y="3479800"/>
                  </a:lnTo>
                  <a:close/>
                </a:path>
              </a:pathLst>
            </a:custGeom>
            <a:solidFill>
              <a:srgbClr val="CCBAB0"/>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15</a:t>
              </a:r>
            </a:p>
          </p:txBody>
        </p:sp>
      </p:grpSp>
      <p:sp>
        <p:nvSpPr>
          <p:cNvPr name="TextBox 7" id="7"/>
          <p:cNvSpPr txBox="true"/>
          <p:nvPr/>
        </p:nvSpPr>
        <p:spPr>
          <a:xfrm rot="0">
            <a:off x="9383430" y="3532505"/>
            <a:ext cx="7270783" cy="3193415"/>
          </a:xfrm>
          <a:prstGeom prst="rect">
            <a:avLst/>
          </a:prstGeom>
        </p:spPr>
        <p:txBody>
          <a:bodyPr anchor="t" rtlCol="false" tIns="0" lIns="0" bIns="0" rIns="0">
            <a:spAutoFit/>
          </a:bodyPr>
          <a:lstStyle/>
          <a:p>
            <a:pPr algn="l" marL="604521" indent="-302261" lvl="1">
              <a:lnSpc>
                <a:spcPts val="3640"/>
              </a:lnSpc>
              <a:buFont typeface="Arial"/>
              <a:buChar char="•"/>
            </a:pPr>
            <a:r>
              <a:rPr lang="en-US" sz="2800">
                <a:solidFill>
                  <a:srgbClr val="FFFFFF"/>
                </a:solidFill>
                <a:latin typeface="Nunito Sans"/>
              </a:rPr>
              <a:t>Desempenho </a:t>
            </a:r>
          </a:p>
          <a:p>
            <a:pPr algn="l" marL="604521" indent="-302261" lvl="1">
              <a:lnSpc>
                <a:spcPts val="3640"/>
              </a:lnSpc>
              <a:buFont typeface="Arial"/>
              <a:buChar char="•"/>
            </a:pPr>
            <a:r>
              <a:rPr lang="en-US" sz="2800">
                <a:solidFill>
                  <a:srgbClr val="FFFFFF"/>
                </a:solidFill>
                <a:latin typeface="Nunito Sans"/>
              </a:rPr>
              <a:t>Escalabilidade</a:t>
            </a:r>
          </a:p>
          <a:p>
            <a:pPr algn="l" marL="604521" indent="-302261" lvl="1">
              <a:lnSpc>
                <a:spcPts val="3640"/>
              </a:lnSpc>
              <a:buFont typeface="Arial"/>
              <a:buChar char="•"/>
            </a:pPr>
            <a:r>
              <a:rPr lang="en-US" sz="2800">
                <a:solidFill>
                  <a:srgbClr val="FFFFFF"/>
                </a:solidFill>
                <a:latin typeface="Nunito Sans"/>
              </a:rPr>
              <a:t>Segurança</a:t>
            </a:r>
          </a:p>
          <a:p>
            <a:pPr algn="l" marL="604521" indent="-302261" lvl="1">
              <a:lnSpc>
                <a:spcPts val="3640"/>
              </a:lnSpc>
              <a:buFont typeface="Arial"/>
              <a:buChar char="•"/>
            </a:pPr>
            <a:r>
              <a:rPr lang="en-US" sz="2800">
                <a:solidFill>
                  <a:srgbClr val="FFFFFF"/>
                </a:solidFill>
                <a:latin typeface="Nunito Sans"/>
              </a:rPr>
              <a:t>Disponibilidade</a:t>
            </a:r>
          </a:p>
          <a:p>
            <a:pPr algn="l" marL="604521" indent="-302261" lvl="1">
              <a:lnSpc>
                <a:spcPts val="3640"/>
              </a:lnSpc>
              <a:buFont typeface="Arial"/>
              <a:buChar char="•"/>
            </a:pPr>
            <a:r>
              <a:rPr lang="en-US" sz="2800">
                <a:solidFill>
                  <a:srgbClr val="FFFFFF"/>
                </a:solidFill>
                <a:latin typeface="Nunito Sans"/>
              </a:rPr>
              <a:t>Manutenibilidade</a:t>
            </a:r>
          </a:p>
          <a:p>
            <a:pPr algn="l" marL="604521" indent="-302261" lvl="1">
              <a:lnSpc>
                <a:spcPts val="3640"/>
              </a:lnSpc>
              <a:buFont typeface="Arial"/>
              <a:buChar char="•"/>
            </a:pPr>
            <a:r>
              <a:rPr lang="en-US" sz="2800">
                <a:solidFill>
                  <a:srgbClr val="FFFFFF"/>
                </a:solidFill>
                <a:latin typeface="Nunito Sans"/>
              </a:rPr>
              <a:t>Usabilidade simplificada</a:t>
            </a:r>
          </a:p>
          <a:p>
            <a:pPr algn="l" marL="604521" indent="-302261" lvl="1">
              <a:lnSpc>
                <a:spcPts val="3640"/>
              </a:lnSpc>
              <a:buFont typeface="Arial"/>
              <a:buChar char="•"/>
            </a:pPr>
            <a:r>
              <a:rPr lang="en-US" sz="2800">
                <a:solidFill>
                  <a:srgbClr val="FFFFFF"/>
                </a:solidFill>
                <a:latin typeface="Nunito Sans"/>
              </a:rPr>
              <a:t>Eficiência</a:t>
            </a:r>
          </a:p>
        </p:txBody>
      </p:sp>
      <p:sp>
        <p:nvSpPr>
          <p:cNvPr name="TextBox 8" id="8"/>
          <p:cNvSpPr txBox="true"/>
          <p:nvPr/>
        </p:nvSpPr>
        <p:spPr>
          <a:xfrm rot="0">
            <a:off x="9383430" y="2060629"/>
            <a:ext cx="8557142" cy="494665"/>
          </a:xfrm>
          <a:prstGeom prst="rect">
            <a:avLst/>
          </a:prstGeom>
        </p:spPr>
        <p:txBody>
          <a:bodyPr anchor="t" rtlCol="false" tIns="0" lIns="0" bIns="0" rIns="0">
            <a:spAutoFit/>
          </a:bodyPr>
          <a:lstStyle/>
          <a:p>
            <a:pPr algn="l">
              <a:lnSpc>
                <a:spcPts val="3965"/>
              </a:lnSpc>
            </a:pPr>
            <a:r>
              <a:rPr lang="en-US" sz="3050">
                <a:solidFill>
                  <a:srgbClr val="FFFFFF"/>
                </a:solidFill>
                <a:latin typeface="Nunito Sans Bold"/>
              </a:rPr>
              <a:t>Lista de </a:t>
            </a:r>
            <a:r>
              <a:rPr lang="en-US" sz="3050">
                <a:solidFill>
                  <a:srgbClr val="474242"/>
                </a:solidFill>
                <a:latin typeface="Nunito Sans Bold"/>
              </a:rPr>
              <a:t>Requisitos Não-Funcionais</a:t>
            </a:r>
            <a:r>
              <a:rPr lang="en-US" sz="3050">
                <a:solidFill>
                  <a:srgbClr val="FFFFFF"/>
                </a:solidFill>
                <a:latin typeface="Nunito Sans Bold"/>
              </a:rPr>
              <a:t> do sistema</a:t>
            </a:r>
          </a:p>
        </p:txBody>
      </p:sp>
      <p:sp>
        <p:nvSpPr>
          <p:cNvPr name="TextBox 9" id="9"/>
          <p:cNvSpPr txBox="true"/>
          <p:nvPr/>
        </p:nvSpPr>
        <p:spPr>
          <a:xfrm rot="0">
            <a:off x="983456" y="996303"/>
            <a:ext cx="6288862" cy="1704975"/>
          </a:xfrm>
          <a:prstGeom prst="rect">
            <a:avLst/>
          </a:prstGeom>
        </p:spPr>
        <p:txBody>
          <a:bodyPr anchor="t" rtlCol="false" tIns="0" lIns="0" bIns="0" rIns="0">
            <a:spAutoFit/>
          </a:bodyPr>
          <a:lstStyle/>
          <a:p>
            <a:pPr algn="l">
              <a:lnSpc>
                <a:spcPts val="6719"/>
              </a:lnSpc>
            </a:pPr>
            <a:r>
              <a:rPr lang="en-US" sz="5599">
                <a:solidFill>
                  <a:srgbClr val="937F74"/>
                </a:solidFill>
                <a:latin typeface="Nunito Sans Heavy"/>
              </a:rPr>
              <a:t>Requisitos</a:t>
            </a:r>
            <a:r>
              <a:rPr lang="en-US" sz="5599">
                <a:solidFill>
                  <a:srgbClr val="937F74"/>
                </a:solidFill>
                <a:latin typeface="Nunito Sans Heavy"/>
              </a:rPr>
              <a:t> </a:t>
            </a:r>
          </a:p>
          <a:p>
            <a:pPr algn="l">
              <a:lnSpc>
                <a:spcPts val="6719"/>
              </a:lnSpc>
            </a:pPr>
            <a:r>
              <a:rPr lang="en-US" sz="5599">
                <a:solidFill>
                  <a:srgbClr val="937F74"/>
                </a:solidFill>
                <a:latin typeface="Nunito Sans Heavy"/>
              </a:rPr>
              <a:t>Não-Funcionais</a:t>
            </a:r>
          </a:p>
        </p:txBody>
      </p:sp>
      <p:sp>
        <p:nvSpPr>
          <p:cNvPr name="TextBox 10" id="10"/>
          <p:cNvSpPr txBox="true"/>
          <p:nvPr/>
        </p:nvSpPr>
        <p:spPr>
          <a:xfrm rot="0">
            <a:off x="1028700" y="3143568"/>
            <a:ext cx="6288862" cy="3961765"/>
          </a:xfrm>
          <a:prstGeom prst="rect">
            <a:avLst/>
          </a:prstGeom>
        </p:spPr>
        <p:txBody>
          <a:bodyPr anchor="t" rtlCol="false" tIns="0" lIns="0" bIns="0" rIns="0">
            <a:spAutoFit/>
          </a:bodyPr>
          <a:lstStyle/>
          <a:p>
            <a:pPr algn="just">
              <a:lnSpc>
                <a:spcPts val="3965"/>
              </a:lnSpc>
            </a:pPr>
            <a:r>
              <a:rPr lang="en-US" sz="3050">
                <a:solidFill>
                  <a:srgbClr val="474242"/>
                </a:solidFill>
                <a:latin typeface="Nunito Sans"/>
              </a:rPr>
              <a:t>Requisitos Não-Funcionais são especificações que definem os </a:t>
            </a:r>
            <a:r>
              <a:rPr lang="en-US" sz="3050">
                <a:solidFill>
                  <a:srgbClr val="474242"/>
                </a:solidFill>
                <a:latin typeface="Nunito Sans Bold"/>
              </a:rPr>
              <a:t>critérios de qualidade e restrições do sistema</a:t>
            </a:r>
            <a:r>
              <a:rPr lang="en-US" sz="3050">
                <a:solidFill>
                  <a:srgbClr val="474242"/>
                </a:solidFill>
                <a:latin typeface="Nunito Sans"/>
              </a:rPr>
              <a:t> que não estão diretamente relacionados às funcionalidades específicas que o sistema deve executar (GUEDES, 2018).</a:t>
            </a:r>
          </a:p>
        </p:txBody>
      </p:sp>
      <p:grpSp>
        <p:nvGrpSpPr>
          <p:cNvPr name="Group 11" id="11"/>
          <p:cNvGrpSpPr/>
          <p:nvPr/>
        </p:nvGrpSpPr>
        <p:grpSpPr>
          <a:xfrm rot="0">
            <a:off x="-20" y="9188605"/>
            <a:ext cx="18288040" cy="1098395"/>
            <a:chOff x="0" y="0"/>
            <a:chExt cx="24384053" cy="1464527"/>
          </a:xfrm>
        </p:grpSpPr>
        <p:sp>
          <p:nvSpPr>
            <p:cNvPr name="AutoShape 12" id="12"/>
            <p:cNvSpPr/>
            <p:nvPr/>
          </p:nvSpPr>
          <p:spPr>
            <a:xfrm rot="0">
              <a:off x="26" y="50800"/>
              <a:ext cx="24384000" cy="1413727"/>
            </a:xfrm>
            <a:prstGeom prst="rect">
              <a:avLst/>
            </a:prstGeom>
            <a:solidFill>
              <a:srgbClr val="CCBAB0"/>
            </a:solidFill>
          </p:spPr>
        </p:sp>
        <p:sp>
          <p:nvSpPr>
            <p:cNvPr name="TextBox 13" id="13"/>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Requisitos</a:t>
              </a:r>
            </a:p>
          </p:txBody>
        </p:sp>
        <p:sp>
          <p:nvSpPr>
            <p:cNvPr name="TextBox 14" id="14"/>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5" id="15"/>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TextBox 3" id="3"/>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4" id="4"/>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5" id="5"/>
          <p:cNvSpPr/>
          <p:nvPr/>
        </p:nvSpPr>
        <p:spPr>
          <a:xfrm rot="0">
            <a:off x="1028700" y="5043475"/>
            <a:ext cx="12501648" cy="1550562"/>
          </a:xfrm>
          <a:prstGeom prst="rect">
            <a:avLst/>
          </a:prstGeom>
          <a:solidFill>
            <a:srgbClr val="FFFFFF"/>
          </a:solidFill>
        </p:spPr>
      </p:sp>
      <p:sp>
        <p:nvSpPr>
          <p:cNvPr name="TextBox 6" id="6"/>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Interações entre atores e sistema.</a:t>
            </a:r>
          </a:p>
        </p:txBody>
      </p:sp>
      <p:sp>
        <p:nvSpPr>
          <p:cNvPr name="TextBox 7" id="7"/>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DIAGRAMAS DE CASOS DE USO</a:t>
            </a:r>
          </a:p>
        </p:txBody>
      </p:sp>
      <p:sp>
        <p:nvSpPr>
          <p:cNvPr name="AutoShape 8" id="8"/>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16</a:t>
              </a:r>
            </a:p>
          </p:txBody>
        </p:sp>
      </p:grpSp>
      <p:sp>
        <p:nvSpPr>
          <p:cNvPr name="TextBox 12" id="12"/>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5</a:t>
            </a:r>
          </a:p>
        </p:txBody>
      </p:sp>
      <p:grpSp>
        <p:nvGrpSpPr>
          <p:cNvPr name="Group 13" id="13"/>
          <p:cNvGrpSpPr/>
          <p:nvPr/>
        </p:nvGrpSpPr>
        <p:grpSpPr>
          <a:xfrm rot="0">
            <a:off x="-20" y="9188605"/>
            <a:ext cx="18288040" cy="1098395"/>
            <a:chOff x="0" y="0"/>
            <a:chExt cx="24384053" cy="1464527"/>
          </a:xfrm>
        </p:grpSpPr>
        <p:sp>
          <p:nvSpPr>
            <p:cNvPr name="AutoShape 14" id="14"/>
            <p:cNvSpPr/>
            <p:nvPr/>
          </p:nvSpPr>
          <p:spPr>
            <a:xfrm rot="0">
              <a:off x="26" y="50800"/>
              <a:ext cx="24384000" cy="1413727"/>
            </a:xfrm>
            <a:prstGeom prst="rect">
              <a:avLst/>
            </a:prstGeom>
            <a:solidFill>
              <a:srgbClr val="CCBAB0"/>
            </a:solidFill>
          </p:spPr>
        </p:sp>
        <p:sp>
          <p:nvSpPr>
            <p:cNvPr name="TextBox 15" id="15"/>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6" id="16"/>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70882"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17</a:t>
              </a:r>
            </a:p>
          </p:txBody>
        </p:sp>
      </p:grpSp>
      <p:sp>
        <p:nvSpPr>
          <p:cNvPr name="AutoShape 7" id="7"/>
          <p:cNvSpPr/>
          <p:nvPr/>
        </p:nvSpPr>
        <p:spPr>
          <a:xfrm rot="0">
            <a:off x="0" y="9226705"/>
            <a:ext cx="18288000" cy="1060295"/>
          </a:xfrm>
          <a:prstGeom prst="rect">
            <a:avLst/>
          </a:prstGeom>
          <a:solidFill>
            <a:srgbClr val="CCBAB0"/>
          </a:solidFill>
        </p:spPr>
      </p:sp>
      <p:sp>
        <p:nvSpPr>
          <p:cNvPr name="TextBox 8" id="8"/>
          <p:cNvSpPr txBox="true"/>
          <p:nvPr/>
        </p:nvSpPr>
        <p:spPr>
          <a:xfrm rot="0">
            <a:off x="819694" y="9528252"/>
            <a:ext cx="5059115"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a:t>
            </a:r>
          </a:p>
        </p:txBody>
      </p:sp>
      <p:sp>
        <p:nvSpPr>
          <p:cNvPr name="TextBox 9" id="9"/>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0" id="10"/>
          <p:cNvGrpSpPr/>
          <p:nvPr/>
        </p:nvGrpSpPr>
        <p:grpSpPr>
          <a:xfrm rot="0">
            <a:off x="-20" y="9188605"/>
            <a:ext cx="18288040" cy="1098395"/>
            <a:chOff x="0" y="0"/>
            <a:chExt cx="24384053" cy="1464527"/>
          </a:xfrm>
        </p:grpSpPr>
        <p:sp>
          <p:nvSpPr>
            <p:cNvPr name="AutoShape 11" id="11"/>
            <p:cNvSpPr/>
            <p:nvPr/>
          </p:nvSpPr>
          <p:spPr>
            <a:xfrm rot="0">
              <a:off x="26" y="50800"/>
              <a:ext cx="24384000" cy="1413727"/>
            </a:xfrm>
            <a:prstGeom prst="rect">
              <a:avLst/>
            </a:prstGeom>
            <a:solidFill>
              <a:srgbClr val="CCBAB0"/>
            </a:solidFill>
          </p:spPr>
        </p:sp>
        <p:sp>
          <p:nvSpPr>
            <p:cNvPr name="TextBox 12" id="12"/>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3" id="13"/>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4" id="14"/>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15" id="15"/>
          <p:cNvSpPr/>
          <p:nvPr/>
        </p:nvSpPr>
        <p:spPr>
          <a:xfrm flipH="false" flipV="false" rot="0">
            <a:off x="9143306" y="1219200"/>
            <a:ext cx="6851532" cy="7550242"/>
          </a:xfrm>
          <a:custGeom>
            <a:avLst/>
            <a:gdLst/>
            <a:ahLst/>
            <a:cxnLst/>
            <a:rect r="r" b="b" t="t" l="l"/>
            <a:pathLst>
              <a:path h="7550242" w="6851532">
                <a:moveTo>
                  <a:pt x="0" y="0"/>
                </a:moveTo>
                <a:lnTo>
                  <a:pt x="6851531" y="0"/>
                </a:lnTo>
                <a:lnTo>
                  <a:pt x="6851531" y="7550242"/>
                </a:lnTo>
                <a:lnTo>
                  <a:pt x="0" y="7550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Diagramas de</a:t>
            </a:r>
            <a:r>
              <a:rPr lang="en-US" sz="5599">
                <a:solidFill>
                  <a:srgbClr val="FFFFFF"/>
                </a:solidFill>
                <a:latin typeface="Nunito Sans Heavy"/>
              </a:rPr>
              <a:t> </a:t>
            </a:r>
          </a:p>
          <a:p>
            <a:pPr algn="just">
              <a:lnSpc>
                <a:spcPts val="6719"/>
              </a:lnSpc>
            </a:pPr>
            <a:r>
              <a:rPr lang="en-US" sz="5599">
                <a:solidFill>
                  <a:srgbClr val="FFFFFF"/>
                </a:solidFill>
                <a:latin typeface="Nunito Sans Heavy"/>
              </a:rPr>
              <a:t>Casos de Uso</a:t>
            </a:r>
          </a:p>
        </p:txBody>
      </p:sp>
      <p:sp>
        <p:nvSpPr>
          <p:cNvPr name="TextBox 17" id="17"/>
          <p:cNvSpPr txBox="true"/>
          <p:nvPr/>
        </p:nvSpPr>
        <p:spPr>
          <a:xfrm rot="0">
            <a:off x="810948" y="5105400"/>
            <a:ext cx="4963358" cy="1485265"/>
          </a:xfrm>
          <a:prstGeom prst="rect">
            <a:avLst/>
          </a:prstGeom>
        </p:spPr>
        <p:txBody>
          <a:bodyPr anchor="t" rtlCol="false" tIns="0" lIns="0" bIns="0" rIns="0">
            <a:spAutoFit/>
          </a:bodyPr>
          <a:lstStyle/>
          <a:p>
            <a:pPr algn="just">
              <a:lnSpc>
                <a:spcPts val="3965"/>
              </a:lnSpc>
            </a:pPr>
            <a:r>
              <a:rPr lang="en-US" sz="3050">
                <a:solidFill>
                  <a:srgbClr val="FFFFFF"/>
                </a:solidFill>
                <a:latin typeface="Nunito Sans"/>
              </a:rPr>
              <a:t>Representam as </a:t>
            </a:r>
            <a:r>
              <a:rPr lang="en-US" sz="3050">
                <a:solidFill>
                  <a:srgbClr val="474242"/>
                </a:solidFill>
                <a:latin typeface="Nunito Sans Bold"/>
              </a:rPr>
              <a:t>interações entre os usuários (atores) e o sistema</a:t>
            </a:r>
            <a:r>
              <a:rPr lang="en-US" sz="3050">
                <a:solidFill>
                  <a:srgbClr val="FFFFFF"/>
                </a:solidFill>
                <a:latin typeface="Nunito Sans"/>
              </a:rPr>
              <a:t> (GUEDES, 2018).</a:t>
            </a:r>
          </a:p>
        </p:txBody>
      </p:sp>
      <p:sp>
        <p:nvSpPr>
          <p:cNvPr name="TextBox 18" id="18"/>
          <p:cNvSpPr txBox="true"/>
          <p:nvPr/>
        </p:nvSpPr>
        <p:spPr>
          <a:xfrm rot="0">
            <a:off x="8200870" y="387946"/>
            <a:ext cx="8557142" cy="494665"/>
          </a:xfrm>
          <a:prstGeom prst="rect">
            <a:avLst/>
          </a:prstGeom>
        </p:spPr>
        <p:txBody>
          <a:bodyPr anchor="t" rtlCol="false" tIns="0" lIns="0" bIns="0" rIns="0">
            <a:spAutoFit/>
          </a:bodyPr>
          <a:lstStyle/>
          <a:p>
            <a:pPr algn="ctr">
              <a:lnSpc>
                <a:spcPts val="3965"/>
              </a:lnSpc>
            </a:pPr>
            <a:r>
              <a:rPr lang="en-US" sz="3050">
                <a:solidFill>
                  <a:srgbClr val="000000"/>
                </a:solidFill>
                <a:latin typeface="Nunito Sans Bold"/>
              </a:rPr>
              <a:t>Símbolos e Relacionamentos</a:t>
            </a:r>
            <a:r>
              <a:rPr lang="en-US" sz="3050">
                <a:solidFill>
                  <a:srgbClr val="000000"/>
                </a:solidFill>
                <a:latin typeface="Nunito Sans Bold"/>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0" y="0"/>
            <a:ext cx="18335645" cy="9226705"/>
            <a:chOff x="0" y="0"/>
            <a:chExt cx="6202428" cy="3121132"/>
          </a:xfrm>
        </p:grpSpPr>
        <p:sp>
          <p:nvSpPr>
            <p:cNvPr name="Freeform 3" id="3"/>
            <p:cNvSpPr/>
            <p:nvPr/>
          </p:nvSpPr>
          <p:spPr>
            <a:xfrm flipH="false" flipV="false" rot="0">
              <a:off x="0" y="0"/>
              <a:ext cx="6202428" cy="3121132"/>
            </a:xfrm>
            <a:custGeom>
              <a:avLst/>
              <a:gdLst/>
              <a:ahLst/>
              <a:cxnLst/>
              <a:rect r="r" b="b" t="t" l="l"/>
              <a:pathLst>
                <a:path h="3121132" w="6202428">
                  <a:moveTo>
                    <a:pt x="0" y="0"/>
                  </a:moveTo>
                  <a:lnTo>
                    <a:pt x="6202428" y="0"/>
                  </a:lnTo>
                  <a:lnTo>
                    <a:pt x="6202428"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18</a:t>
              </a:r>
            </a:p>
          </p:txBody>
        </p:sp>
      </p:grpSp>
      <p:sp>
        <p:nvSpPr>
          <p:cNvPr name="AutoShape 7" id="7"/>
          <p:cNvSpPr/>
          <p:nvPr/>
        </p:nvSpPr>
        <p:spPr>
          <a:xfrm rot="0">
            <a:off x="0" y="9226705"/>
            <a:ext cx="18288000" cy="1060295"/>
          </a:xfrm>
          <a:prstGeom prst="rect">
            <a:avLst/>
          </a:prstGeom>
          <a:solidFill>
            <a:srgbClr val="CCBAB0"/>
          </a:solidFill>
        </p:spPr>
      </p:sp>
      <p:sp>
        <p:nvSpPr>
          <p:cNvPr name="TextBox 8" id="8"/>
          <p:cNvSpPr txBox="true"/>
          <p:nvPr/>
        </p:nvSpPr>
        <p:spPr>
          <a:xfrm rot="0">
            <a:off x="604653" y="9559848"/>
            <a:ext cx="5031841"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a:t>
            </a:r>
          </a:p>
        </p:txBody>
      </p:sp>
      <p:sp>
        <p:nvSpPr>
          <p:cNvPr name="TextBox 9" id="9"/>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0" id="10"/>
          <p:cNvGrpSpPr/>
          <p:nvPr/>
        </p:nvGrpSpPr>
        <p:grpSpPr>
          <a:xfrm rot="0">
            <a:off x="-20" y="9188605"/>
            <a:ext cx="18288040" cy="1098395"/>
            <a:chOff x="0" y="0"/>
            <a:chExt cx="24384053" cy="1464527"/>
          </a:xfrm>
        </p:grpSpPr>
        <p:sp>
          <p:nvSpPr>
            <p:cNvPr name="AutoShape 11" id="11"/>
            <p:cNvSpPr/>
            <p:nvPr/>
          </p:nvSpPr>
          <p:spPr>
            <a:xfrm rot="0">
              <a:off x="26" y="50800"/>
              <a:ext cx="24384000" cy="1413727"/>
            </a:xfrm>
            <a:prstGeom prst="rect">
              <a:avLst/>
            </a:prstGeom>
            <a:solidFill>
              <a:srgbClr val="CCBAB0"/>
            </a:solidFill>
          </p:spPr>
        </p:sp>
        <p:sp>
          <p:nvSpPr>
            <p:cNvPr name="TextBox 12" id="12"/>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3" id="13"/>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4" id="14"/>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15" id="15"/>
          <p:cNvSpPr/>
          <p:nvPr/>
        </p:nvSpPr>
        <p:spPr>
          <a:xfrm flipH="false" flipV="false" rot="0">
            <a:off x="5083183" y="1485265"/>
            <a:ext cx="11686823" cy="6423456"/>
          </a:xfrm>
          <a:custGeom>
            <a:avLst/>
            <a:gdLst/>
            <a:ahLst/>
            <a:cxnLst/>
            <a:rect r="r" b="b" t="t" l="l"/>
            <a:pathLst>
              <a:path h="6423456" w="11686823">
                <a:moveTo>
                  <a:pt x="0" y="0"/>
                </a:moveTo>
                <a:lnTo>
                  <a:pt x="11686823" y="0"/>
                </a:lnTo>
                <a:lnTo>
                  <a:pt x="11686823" y="6423456"/>
                </a:lnTo>
                <a:lnTo>
                  <a:pt x="0" y="6423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28700" y="990600"/>
            <a:ext cx="35125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 e Usuário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0" y="0"/>
            <a:ext cx="18288000" cy="9188605"/>
            <a:chOff x="0" y="0"/>
            <a:chExt cx="6186311" cy="3108244"/>
          </a:xfrm>
        </p:grpSpPr>
        <p:sp>
          <p:nvSpPr>
            <p:cNvPr name="Freeform 3" id="3"/>
            <p:cNvSpPr/>
            <p:nvPr/>
          </p:nvSpPr>
          <p:spPr>
            <a:xfrm flipH="false" flipV="false" rot="0">
              <a:off x="0" y="0"/>
              <a:ext cx="6186311" cy="3108244"/>
            </a:xfrm>
            <a:custGeom>
              <a:avLst/>
              <a:gdLst/>
              <a:ahLst/>
              <a:cxnLst/>
              <a:rect r="r" b="b" t="t" l="l"/>
              <a:pathLst>
                <a:path h="3108244" w="6186311">
                  <a:moveTo>
                    <a:pt x="0" y="0"/>
                  </a:moveTo>
                  <a:lnTo>
                    <a:pt x="6186311" y="0"/>
                  </a:lnTo>
                  <a:lnTo>
                    <a:pt x="6186311" y="3108244"/>
                  </a:lnTo>
                  <a:lnTo>
                    <a:pt x="0" y="3108244"/>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19</a:t>
              </a:r>
            </a:p>
          </p:txBody>
        </p:sp>
      </p:grpSp>
      <p:sp>
        <p:nvSpPr>
          <p:cNvPr name="AutoShape 7" id="7"/>
          <p:cNvSpPr/>
          <p:nvPr/>
        </p:nvSpPr>
        <p:spPr>
          <a:xfrm rot="0">
            <a:off x="0" y="9226705"/>
            <a:ext cx="18288000" cy="1060295"/>
          </a:xfrm>
          <a:prstGeom prst="rect">
            <a:avLst/>
          </a:prstGeom>
          <a:solidFill>
            <a:srgbClr val="CCBAB0"/>
          </a:solidFill>
        </p:spPr>
      </p:sp>
      <p:sp>
        <p:nvSpPr>
          <p:cNvPr name="TextBox 8" id="8"/>
          <p:cNvSpPr txBox="true"/>
          <p:nvPr/>
        </p:nvSpPr>
        <p:spPr>
          <a:xfrm rot="0">
            <a:off x="1028700" y="9528252"/>
            <a:ext cx="5086389"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a:t>
            </a:r>
          </a:p>
        </p:txBody>
      </p:sp>
      <p:sp>
        <p:nvSpPr>
          <p:cNvPr name="TextBox 9" id="9"/>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0" id="10"/>
          <p:cNvGrpSpPr/>
          <p:nvPr/>
        </p:nvGrpSpPr>
        <p:grpSpPr>
          <a:xfrm rot="0">
            <a:off x="-20" y="9188605"/>
            <a:ext cx="18288040" cy="1098395"/>
            <a:chOff x="0" y="0"/>
            <a:chExt cx="24384053" cy="1464527"/>
          </a:xfrm>
        </p:grpSpPr>
        <p:sp>
          <p:nvSpPr>
            <p:cNvPr name="AutoShape 11" id="11"/>
            <p:cNvSpPr/>
            <p:nvPr/>
          </p:nvSpPr>
          <p:spPr>
            <a:xfrm rot="0">
              <a:off x="26" y="50800"/>
              <a:ext cx="24384000" cy="1413727"/>
            </a:xfrm>
            <a:prstGeom prst="rect">
              <a:avLst/>
            </a:prstGeom>
            <a:solidFill>
              <a:srgbClr val="CCBAB0"/>
            </a:solidFill>
          </p:spPr>
        </p:sp>
        <p:sp>
          <p:nvSpPr>
            <p:cNvPr name="TextBox 12" id="12"/>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3" id="13"/>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4" id="14"/>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15" id="15"/>
          <p:cNvSpPr/>
          <p:nvPr/>
        </p:nvSpPr>
        <p:spPr>
          <a:xfrm flipH="false" flipV="false" rot="0">
            <a:off x="5389615" y="1028700"/>
            <a:ext cx="9634801" cy="7545658"/>
          </a:xfrm>
          <a:custGeom>
            <a:avLst/>
            <a:gdLst/>
            <a:ahLst/>
            <a:cxnLst/>
            <a:rect r="r" b="b" t="t" l="l"/>
            <a:pathLst>
              <a:path h="7545658" w="9634801">
                <a:moveTo>
                  <a:pt x="0" y="0"/>
                </a:moveTo>
                <a:lnTo>
                  <a:pt x="9634801" y="0"/>
                </a:lnTo>
                <a:lnTo>
                  <a:pt x="9634801" y="7545658"/>
                </a:lnTo>
                <a:lnTo>
                  <a:pt x="0" y="7545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28700" y="990600"/>
            <a:ext cx="3675115"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495018" y="-2448566"/>
            <a:ext cx="5893426" cy="6766981"/>
          </a:xfrm>
          <a:custGeom>
            <a:avLst/>
            <a:gdLst/>
            <a:ahLst/>
            <a:cxnLst/>
            <a:rect r="r" b="b" t="t" l="l"/>
            <a:pathLst>
              <a:path h="6766981" w="5893426">
                <a:moveTo>
                  <a:pt x="5893425" y="0"/>
                </a:moveTo>
                <a:lnTo>
                  <a:pt x="0" y="0"/>
                </a:lnTo>
                <a:lnTo>
                  <a:pt x="0" y="6766981"/>
                </a:lnTo>
                <a:lnTo>
                  <a:pt x="5893425" y="6766981"/>
                </a:lnTo>
                <a:lnTo>
                  <a:pt x="58934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1594"/>
            <a:ext cx="10544902"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Integrantes do Grupo</a:t>
            </a:r>
          </a:p>
        </p:txBody>
      </p:sp>
      <p:sp>
        <p:nvSpPr>
          <p:cNvPr name="TextBox 4" id="4"/>
          <p:cNvSpPr txBox="true"/>
          <p:nvPr/>
        </p:nvSpPr>
        <p:spPr>
          <a:xfrm rot="0">
            <a:off x="983456"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5" id="5"/>
          <p:cNvSpPr txBox="true"/>
          <p:nvPr/>
        </p:nvSpPr>
        <p:spPr>
          <a:xfrm rot="0">
            <a:off x="983456" y="5067300"/>
            <a:ext cx="4740070"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André Moura Lima</a:t>
            </a:r>
          </a:p>
        </p:txBody>
      </p:sp>
      <p:sp>
        <p:nvSpPr>
          <p:cNvPr name="TextBox 6" id="6"/>
          <p:cNvSpPr txBox="true"/>
          <p:nvPr/>
        </p:nvSpPr>
        <p:spPr>
          <a:xfrm rot="0">
            <a:off x="995197"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2020007595</a:t>
            </a:r>
          </a:p>
        </p:txBody>
      </p:sp>
      <p:sp>
        <p:nvSpPr>
          <p:cNvPr name="TextBox 7" id="7"/>
          <p:cNvSpPr txBox="true"/>
          <p:nvPr/>
        </p:nvSpPr>
        <p:spPr>
          <a:xfrm rot="0">
            <a:off x="6301151"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8" id="8"/>
          <p:cNvSpPr txBox="true"/>
          <p:nvPr/>
        </p:nvSpPr>
        <p:spPr>
          <a:xfrm rot="0">
            <a:off x="6301151" y="5101190"/>
            <a:ext cx="5184572"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Antonio Lucas da Silva Vale</a:t>
            </a:r>
          </a:p>
        </p:txBody>
      </p:sp>
      <p:sp>
        <p:nvSpPr>
          <p:cNvPr name="TextBox 9" id="9"/>
          <p:cNvSpPr txBox="true"/>
          <p:nvPr/>
        </p:nvSpPr>
        <p:spPr>
          <a:xfrm rot="0">
            <a:off x="6376411"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2021017756</a:t>
            </a:r>
          </a:p>
        </p:txBody>
      </p:sp>
      <p:sp>
        <p:nvSpPr>
          <p:cNvPr name="TextBox 10" id="10"/>
          <p:cNvSpPr txBox="true"/>
          <p:nvPr/>
        </p:nvSpPr>
        <p:spPr>
          <a:xfrm rot="0">
            <a:off x="12473986"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11" id="11"/>
          <p:cNvSpPr txBox="true"/>
          <p:nvPr/>
        </p:nvSpPr>
        <p:spPr>
          <a:xfrm rot="0">
            <a:off x="12483511" y="5067300"/>
            <a:ext cx="4023013"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Lucas Martins Matos</a:t>
            </a:r>
          </a:p>
        </p:txBody>
      </p:sp>
      <p:sp>
        <p:nvSpPr>
          <p:cNvPr name="TextBox 12" id="12"/>
          <p:cNvSpPr txBox="true"/>
          <p:nvPr/>
        </p:nvSpPr>
        <p:spPr>
          <a:xfrm rot="0">
            <a:off x="12483511"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2021017961</a:t>
            </a:r>
          </a:p>
        </p:txBody>
      </p:sp>
      <p:sp>
        <p:nvSpPr>
          <p:cNvPr name="TextBox 13" id="13"/>
          <p:cNvSpPr txBox="true"/>
          <p:nvPr/>
        </p:nvSpPr>
        <p:spPr>
          <a:xfrm rot="0">
            <a:off x="1014247" y="2001613"/>
            <a:ext cx="8577447" cy="952817"/>
          </a:xfrm>
          <a:prstGeom prst="rect">
            <a:avLst/>
          </a:prstGeom>
        </p:spPr>
        <p:txBody>
          <a:bodyPr anchor="t" rtlCol="false" tIns="0" lIns="0" bIns="0" rIns="0">
            <a:spAutoFit/>
          </a:bodyPr>
          <a:lstStyle/>
          <a:p>
            <a:pPr algn="l">
              <a:lnSpc>
                <a:spcPts val="3867"/>
              </a:lnSpc>
            </a:pPr>
            <a:r>
              <a:rPr lang="en-US" sz="2975">
                <a:solidFill>
                  <a:srgbClr val="474242"/>
                </a:solidFill>
                <a:latin typeface="Nunito Sans Semi-Bold"/>
              </a:rPr>
              <a:t>Grupo responsável pelo desenvolvimento do projeto.</a:t>
            </a:r>
          </a:p>
        </p:txBody>
      </p:sp>
      <p:sp>
        <p:nvSpPr>
          <p:cNvPr name="AutoShape 14" id="14"/>
          <p:cNvSpPr/>
          <p:nvPr/>
        </p:nvSpPr>
        <p:spPr>
          <a:xfrm rot="0">
            <a:off x="0" y="9207655"/>
            <a:ext cx="18288000" cy="1079345"/>
          </a:xfrm>
          <a:prstGeom prst="rect">
            <a:avLst/>
          </a:prstGeom>
          <a:solidFill>
            <a:srgbClr val="CCBAB0"/>
          </a:solidFill>
        </p:spPr>
      </p:sp>
      <p:sp>
        <p:nvSpPr>
          <p:cNvPr name="TextBox 15" id="15"/>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6" id="16"/>
          <p:cNvGrpSpPr/>
          <p:nvPr/>
        </p:nvGrpSpPr>
        <p:grpSpPr>
          <a:xfrm rot="0">
            <a:off x="17259300" y="279957"/>
            <a:ext cx="748743" cy="74874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a:t>
              </a:r>
            </a:p>
          </p:txBody>
        </p:sp>
      </p:grpSp>
      <p:sp>
        <p:nvSpPr>
          <p:cNvPr name="AutoShape 19" id="19"/>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0" y="-9525"/>
            <a:ext cx="18288000" cy="9188605"/>
            <a:chOff x="0" y="0"/>
            <a:chExt cx="6186311" cy="3108244"/>
          </a:xfrm>
        </p:grpSpPr>
        <p:sp>
          <p:nvSpPr>
            <p:cNvPr name="Freeform 3" id="3"/>
            <p:cNvSpPr/>
            <p:nvPr/>
          </p:nvSpPr>
          <p:spPr>
            <a:xfrm flipH="false" flipV="false" rot="0">
              <a:off x="0" y="0"/>
              <a:ext cx="6186311" cy="3108244"/>
            </a:xfrm>
            <a:custGeom>
              <a:avLst/>
              <a:gdLst/>
              <a:ahLst/>
              <a:cxnLst/>
              <a:rect r="r" b="b" t="t" l="l"/>
              <a:pathLst>
                <a:path h="3108244" w="6186311">
                  <a:moveTo>
                    <a:pt x="0" y="0"/>
                  </a:moveTo>
                  <a:lnTo>
                    <a:pt x="6186311" y="0"/>
                  </a:lnTo>
                  <a:lnTo>
                    <a:pt x="6186311" y="3108244"/>
                  </a:lnTo>
                  <a:lnTo>
                    <a:pt x="0" y="3108244"/>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20</a:t>
              </a:r>
            </a:p>
          </p:txBody>
        </p:sp>
      </p:grpSp>
      <p:sp>
        <p:nvSpPr>
          <p:cNvPr name="AutoShape 7" id="7"/>
          <p:cNvSpPr/>
          <p:nvPr/>
        </p:nvSpPr>
        <p:spPr>
          <a:xfrm rot="0">
            <a:off x="0" y="9226705"/>
            <a:ext cx="18288000" cy="1060295"/>
          </a:xfrm>
          <a:prstGeom prst="rect">
            <a:avLst/>
          </a:prstGeom>
          <a:solidFill>
            <a:srgbClr val="CCBAB0"/>
          </a:solidFill>
        </p:spPr>
      </p:sp>
      <p:sp>
        <p:nvSpPr>
          <p:cNvPr name="TextBox 8" id="8"/>
          <p:cNvSpPr txBox="true"/>
          <p:nvPr/>
        </p:nvSpPr>
        <p:spPr>
          <a:xfrm rot="0">
            <a:off x="1028700" y="9528252"/>
            <a:ext cx="5086389"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a:t>
            </a:r>
          </a:p>
        </p:txBody>
      </p:sp>
      <p:sp>
        <p:nvSpPr>
          <p:cNvPr name="TextBox 9" id="9"/>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0" id="10"/>
          <p:cNvGrpSpPr/>
          <p:nvPr/>
        </p:nvGrpSpPr>
        <p:grpSpPr>
          <a:xfrm rot="0">
            <a:off x="-20" y="9188605"/>
            <a:ext cx="18288040" cy="1098395"/>
            <a:chOff x="0" y="0"/>
            <a:chExt cx="24384053" cy="1464527"/>
          </a:xfrm>
        </p:grpSpPr>
        <p:sp>
          <p:nvSpPr>
            <p:cNvPr name="AutoShape 11" id="11"/>
            <p:cNvSpPr/>
            <p:nvPr/>
          </p:nvSpPr>
          <p:spPr>
            <a:xfrm rot="0">
              <a:off x="26" y="50800"/>
              <a:ext cx="24384000" cy="1413727"/>
            </a:xfrm>
            <a:prstGeom prst="rect">
              <a:avLst/>
            </a:prstGeom>
            <a:solidFill>
              <a:srgbClr val="CCBAB0"/>
            </a:solidFill>
          </p:spPr>
        </p:sp>
        <p:sp>
          <p:nvSpPr>
            <p:cNvPr name="TextBox 12" id="12"/>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3" id="13"/>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4" id="14"/>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15" id="15"/>
          <p:cNvSpPr/>
          <p:nvPr/>
        </p:nvSpPr>
        <p:spPr>
          <a:xfrm flipH="false" flipV="false" rot="0">
            <a:off x="6431614" y="705391"/>
            <a:ext cx="8905599" cy="7758773"/>
          </a:xfrm>
          <a:custGeom>
            <a:avLst/>
            <a:gdLst/>
            <a:ahLst/>
            <a:cxnLst/>
            <a:rect r="r" b="b" t="t" l="l"/>
            <a:pathLst>
              <a:path h="7758773" w="8905599">
                <a:moveTo>
                  <a:pt x="0" y="0"/>
                </a:moveTo>
                <a:lnTo>
                  <a:pt x="8905599" y="0"/>
                </a:lnTo>
                <a:lnTo>
                  <a:pt x="8905599" y="7758773"/>
                </a:lnTo>
                <a:lnTo>
                  <a:pt x="0" y="77587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28700" y="990600"/>
            <a:ext cx="3675115" cy="14852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Especificação de gerenciar anúncio próprio e favorito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21</a:t>
              </a:r>
            </a:p>
          </p:txBody>
        </p:sp>
      </p:grpSp>
      <p:sp>
        <p:nvSpPr>
          <p:cNvPr name="AutoShape 7" id="7"/>
          <p:cNvSpPr/>
          <p:nvPr/>
        </p:nvSpPr>
        <p:spPr>
          <a:xfrm rot="0">
            <a:off x="0" y="9226705"/>
            <a:ext cx="18288000" cy="1060295"/>
          </a:xfrm>
          <a:prstGeom prst="rect">
            <a:avLst/>
          </a:prstGeom>
          <a:solidFill>
            <a:srgbClr val="CCBAB0"/>
          </a:solidFill>
        </p:spPr>
      </p:sp>
      <p:sp>
        <p:nvSpPr>
          <p:cNvPr name="AutoShape 8" id="8"/>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9" id="9"/>
          <p:cNvSpPr/>
          <p:nvPr/>
        </p:nvSpPr>
        <p:spPr>
          <a:xfrm flipH="false" flipV="false" rot="0">
            <a:off x="6017326" y="1043369"/>
            <a:ext cx="9214546" cy="7220164"/>
          </a:xfrm>
          <a:custGeom>
            <a:avLst/>
            <a:gdLst/>
            <a:ahLst/>
            <a:cxnLst/>
            <a:rect r="r" b="b" t="t" l="l"/>
            <a:pathLst>
              <a:path h="7220164" w="9214546">
                <a:moveTo>
                  <a:pt x="0" y="0"/>
                </a:moveTo>
                <a:lnTo>
                  <a:pt x="9214546" y="0"/>
                </a:lnTo>
                <a:lnTo>
                  <a:pt x="9214546" y="7220164"/>
                </a:lnTo>
                <a:lnTo>
                  <a:pt x="0" y="7220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990600"/>
            <a:ext cx="2882615"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p:txBody>
      </p:sp>
      <p:sp>
        <p:nvSpPr>
          <p:cNvPr name="TextBox 11" id="11"/>
          <p:cNvSpPr txBox="true"/>
          <p:nvPr/>
        </p:nvSpPr>
        <p:spPr>
          <a:xfrm rot="0">
            <a:off x="566553" y="9559848"/>
            <a:ext cx="8577447"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2" id="12"/>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22</a:t>
              </a:r>
            </a:p>
          </p:txBody>
        </p:sp>
      </p:grpSp>
      <p:sp>
        <p:nvSpPr>
          <p:cNvPr name="AutoShape 7" id="7"/>
          <p:cNvSpPr/>
          <p:nvPr/>
        </p:nvSpPr>
        <p:spPr>
          <a:xfrm rot="0">
            <a:off x="0" y="9226705"/>
            <a:ext cx="18288000" cy="1060295"/>
          </a:xfrm>
          <a:prstGeom prst="rect">
            <a:avLst/>
          </a:prstGeom>
          <a:solidFill>
            <a:srgbClr val="CCBAB0"/>
          </a:solidFill>
        </p:spPr>
      </p:sp>
      <p:sp>
        <p:nvSpPr>
          <p:cNvPr name="AutoShape 8" id="8"/>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9" id="9"/>
          <p:cNvSpPr/>
          <p:nvPr/>
        </p:nvSpPr>
        <p:spPr>
          <a:xfrm flipH="false" flipV="false" rot="0">
            <a:off x="6422301" y="914121"/>
            <a:ext cx="8689155" cy="7430058"/>
          </a:xfrm>
          <a:custGeom>
            <a:avLst/>
            <a:gdLst/>
            <a:ahLst/>
            <a:cxnLst/>
            <a:rect r="r" b="b" t="t" l="l"/>
            <a:pathLst>
              <a:path h="7430058" w="8689155">
                <a:moveTo>
                  <a:pt x="0" y="0"/>
                </a:moveTo>
                <a:lnTo>
                  <a:pt x="8689155" y="0"/>
                </a:lnTo>
                <a:lnTo>
                  <a:pt x="8689155" y="7430058"/>
                </a:lnTo>
                <a:lnTo>
                  <a:pt x="0" y="7430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990600"/>
            <a:ext cx="3245758" cy="14852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Especificação de moderar usuário e anúncio</a:t>
            </a:r>
          </a:p>
        </p:txBody>
      </p:sp>
      <p:sp>
        <p:nvSpPr>
          <p:cNvPr name="TextBox 11" id="11"/>
          <p:cNvSpPr txBox="true"/>
          <p:nvPr/>
        </p:nvSpPr>
        <p:spPr>
          <a:xfrm rot="0">
            <a:off x="566553" y="9559848"/>
            <a:ext cx="8577447"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2" id="12"/>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8575"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079151" y="1936264"/>
            <a:ext cx="9594190" cy="5354177"/>
          </a:xfrm>
          <a:custGeom>
            <a:avLst/>
            <a:gdLst/>
            <a:ahLst/>
            <a:cxnLst/>
            <a:rect r="r" b="b" t="t" l="l"/>
            <a:pathLst>
              <a:path h="5354177" w="9594190">
                <a:moveTo>
                  <a:pt x="0" y="0"/>
                </a:moveTo>
                <a:lnTo>
                  <a:pt x="9594190" y="0"/>
                </a:lnTo>
                <a:lnTo>
                  <a:pt x="9594190" y="5354177"/>
                </a:lnTo>
                <a:lnTo>
                  <a:pt x="0" y="5354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3733216"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47625"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639588" y="2066089"/>
            <a:ext cx="9283360" cy="5094527"/>
          </a:xfrm>
          <a:custGeom>
            <a:avLst/>
            <a:gdLst/>
            <a:ahLst/>
            <a:cxnLst/>
            <a:rect r="r" b="b" t="t" l="l"/>
            <a:pathLst>
              <a:path h="5094527" w="9283360">
                <a:moveTo>
                  <a:pt x="0" y="0"/>
                </a:moveTo>
                <a:lnTo>
                  <a:pt x="9283360" y="0"/>
                </a:lnTo>
                <a:lnTo>
                  <a:pt x="9283360" y="5094527"/>
                </a:lnTo>
                <a:lnTo>
                  <a:pt x="0" y="5094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3733216"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Especificação de gerenciar moderador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TextBox 3" id="3"/>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4" id="4"/>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5" id="5"/>
          <p:cNvSpPr/>
          <p:nvPr/>
        </p:nvSpPr>
        <p:spPr>
          <a:xfrm rot="0">
            <a:off x="1028700" y="5043475"/>
            <a:ext cx="12501648" cy="1550562"/>
          </a:xfrm>
          <a:prstGeom prst="rect">
            <a:avLst/>
          </a:prstGeom>
          <a:solidFill>
            <a:srgbClr val="FFFFFF"/>
          </a:solidFill>
        </p:spPr>
      </p:sp>
      <p:sp>
        <p:nvSpPr>
          <p:cNvPr name="TextBox 6" id="6"/>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Interações entre atores e sistema.</a:t>
            </a:r>
          </a:p>
        </p:txBody>
      </p:sp>
      <p:sp>
        <p:nvSpPr>
          <p:cNvPr name="TextBox 7" id="7"/>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DESCRIÇÃO DOS CASOS DE USO</a:t>
            </a:r>
          </a:p>
        </p:txBody>
      </p:sp>
      <p:sp>
        <p:nvSpPr>
          <p:cNvPr name="AutoShape 8" id="8"/>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25</a:t>
              </a:r>
            </a:p>
          </p:txBody>
        </p:sp>
      </p:grpSp>
      <p:sp>
        <p:nvSpPr>
          <p:cNvPr name="TextBox 12" id="12"/>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6</a:t>
            </a:r>
          </a:p>
        </p:txBody>
      </p:sp>
      <p:grpSp>
        <p:nvGrpSpPr>
          <p:cNvPr name="Group 13" id="13"/>
          <p:cNvGrpSpPr/>
          <p:nvPr/>
        </p:nvGrpSpPr>
        <p:grpSpPr>
          <a:xfrm rot="0">
            <a:off x="-20" y="9188605"/>
            <a:ext cx="18288040" cy="1098395"/>
            <a:chOff x="0" y="0"/>
            <a:chExt cx="24384053" cy="1464527"/>
          </a:xfrm>
        </p:grpSpPr>
        <p:sp>
          <p:nvSpPr>
            <p:cNvPr name="AutoShape 14" id="14"/>
            <p:cNvSpPr/>
            <p:nvPr/>
          </p:nvSpPr>
          <p:spPr>
            <a:xfrm rot="0">
              <a:off x="26" y="50800"/>
              <a:ext cx="24384000" cy="1413727"/>
            </a:xfrm>
            <a:prstGeom prst="rect">
              <a:avLst/>
            </a:prstGeom>
            <a:solidFill>
              <a:srgbClr val="CCBAB0"/>
            </a:solidFill>
          </p:spPr>
        </p:sp>
        <p:sp>
          <p:nvSpPr>
            <p:cNvPr name="TextBox 15" id="15"/>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6" id="16"/>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26.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26</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0"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44000"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0976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Efetuar Cadastro</a:t>
            </a:r>
          </a:p>
        </p:txBody>
      </p:sp>
      <p:sp>
        <p:nvSpPr>
          <p:cNvPr name="TextBox 37" id="37"/>
          <p:cNvSpPr txBox="true"/>
          <p:nvPr/>
        </p:nvSpPr>
        <p:spPr>
          <a:xfrm rot="0">
            <a:off x="9218281" y="2467355"/>
            <a:ext cx="2899438" cy="155067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O usuário  criado pode fazer login com as credenciais fornecidas.</a:t>
            </a:r>
          </a:p>
        </p:txBody>
      </p:sp>
      <p:sp>
        <p:nvSpPr>
          <p:cNvPr name="TextBox 38" id="38"/>
          <p:cNvSpPr txBox="true"/>
          <p:nvPr/>
        </p:nvSpPr>
        <p:spPr>
          <a:xfrm rot="0">
            <a:off x="12212033" y="2467355"/>
            <a:ext cx="3048000"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Visitante acessa página de cadastro.</a:t>
            </a:r>
          </a:p>
          <a:p>
            <a:pPr algn="ctr">
              <a:lnSpc>
                <a:spcPts val="3120"/>
              </a:lnSpc>
            </a:pPr>
          </a:p>
          <a:p>
            <a:pPr algn="ctr">
              <a:lnSpc>
                <a:spcPts val="3120"/>
              </a:lnSpc>
            </a:pPr>
            <a:r>
              <a:rPr lang="en-US" sz="2400">
                <a:solidFill>
                  <a:srgbClr val="937F74"/>
                </a:solidFill>
                <a:latin typeface="Nunito Sans"/>
              </a:rPr>
              <a:t>- Vistante preenche formulário de cadastro.</a:t>
            </a:r>
          </a:p>
          <a:p>
            <a:pPr algn="ctr">
              <a:lnSpc>
                <a:spcPts val="3120"/>
              </a:lnSpc>
            </a:pPr>
          </a:p>
          <a:p>
            <a:pPr algn="ctr">
              <a:lnSpc>
                <a:spcPts val="3120"/>
              </a:lnSpc>
            </a:pPr>
            <a:r>
              <a:rPr lang="en-US" sz="2400">
                <a:solidFill>
                  <a:srgbClr val="937F74"/>
                </a:solidFill>
                <a:latin typeface="Nunito Sans"/>
              </a:rPr>
              <a:t>- Sistema valida dados fornecidos.</a:t>
            </a:r>
          </a:p>
          <a:p>
            <a:pPr algn="ctr">
              <a:lnSpc>
                <a:spcPts val="3120"/>
              </a:lnSpc>
            </a:pPr>
          </a:p>
          <a:p>
            <a:pPr algn="ctr">
              <a:lnSpc>
                <a:spcPts val="3120"/>
              </a:lnSpc>
            </a:pPr>
            <a:r>
              <a:rPr lang="en-US" sz="2400">
                <a:solidFill>
                  <a:srgbClr val="937F74"/>
                </a:solidFill>
                <a:latin typeface="Nunito Sans"/>
              </a:rPr>
              <a:t>- Sistema armazena dados do usuário no banco.</a:t>
            </a:r>
          </a:p>
          <a:p>
            <a:pPr algn="ctr">
              <a:lnSpc>
                <a:spcPts val="3120"/>
              </a:lnSpc>
            </a:pPr>
          </a:p>
          <a:p>
            <a:pPr algn="ctr">
              <a:lnSpc>
                <a:spcPts val="3120"/>
              </a:lnSpc>
            </a:pPr>
            <a:r>
              <a:rPr lang="en-US" sz="2400">
                <a:solidFill>
                  <a:srgbClr val="937F74"/>
                </a:solidFill>
                <a:latin typeface="Nunito Sans"/>
              </a:rPr>
              <a:t>- Sistema exibe mensagem de sucesso.</a:t>
            </a:r>
          </a:p>
        </p:txBody>
      </p:sp>
      <p:sp>
        <p:nvSpPr>
          <p:cNvPr name="TextBox 39" id="39"/>
          <p:cNvSpPr txBox="true"/>
          <p:nvPr/>
        </p:nvSpPr>
        <p:spPr>
          <a:xfrm rot="0">
            <a:off x="15219947" y="2467355"/>
            <a:ext cx="3048000" cy="311277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Email já cadastrado ou informação obrigatória não preenchida.</a:t>
            </a:r>
          </a:p>
          <a:p>
            <a:pPr algn="ctr">
              <a:lnSpc>
                <a:spcPts val="3120"/>
              </a:lnSpc>
            </a:pPr>
          </a:p>
          <a:p>
            <a:pPr algn="ctr">
              <a:lnSpc>
                <a:spcPts val="3120"/>
              </a:lnSpc>
            </a:pPr>
            <a:r>
              <a:rPr lang="en-US" sz="2400">
                <a:solidFill>
                  <a:srgbClr val="937F74"/>
                </a:solidFill>
                <a:latin typeface="Nunito Sans"/>
              </a:rPr>
              <a:t>- Sistema exibe mensagem de erro.</a:t>
            </a:r>
          </a:p>
          <a:p>
            <a:pPr algn="ctr">
              <a:lnSpc>
                <a:spcPts val="3120"/>
              </a:lnSpc>
            </a:pPr>
          </a:p>
        </p:txBody>
      </p:sp>
      <p:sp>
        <p:nvSpPr>
          <p:cNvPr name="TextBox 40" id="40"/>
          <p:cNvSpPr txBox="true"/>
          <p:nvPr/>
        </p:nvSpPr>
        <p:spPr>
          <a:xfrm rot="0">
            <a:off x="180384" y="2457830"/>
            <a:ext cx="2687233" cy="2782016"/>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Permitir que um visitante se cadastre no sistema para acessar suas funcionalidades.</a:t>
            </a:r>
          </a:p>
          <a:p>
            <a:pPr algn="ctr">
              <a:lnSpc>
                <a:spcPts val="3184"/>
              </a:lnSpc>
            </a:pPr>
          </a:p>
        </p:txBody>
      </p:sp>
      <p:sp>
        <p:nvSpPr>
          <p:cNvPr name="TextBox 41" id="41"/>
          <p:cNvSpPr txBox="true"/>
          <p:nvPr/>
        </p:nvSpPr>
        <p:spPr>
          <a:xfrm rot="0">
            <a:off x="3561853" y="2467355"/>
            <a:ext cx="2020293"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Visitante</a:t>
            </a:r>
          </a:p>
        </p:txBody>
      </p:sp>
      <p:sp>
        <p:nvSpPr>
          <p:cNvPr name="TextBox 42" id="42"/>
          <p:cNvSpPr txBox="true"/>
          <p:nvPr/>
        </p:nvSpPr>
        <p:spPr>
          <a:xfrm rot="0">
            <a:off x="6263612" y="2467355"/>
            <a:ext cx="2699413" cy="272224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sistema deve estar disponível.</a:t>
            </a:r>
          </a:p>
          <a:p>
            <a:pPr algn="ctr">
              <a:lnSpc>
                <a:spcPts val="3120"/>
              </a:lnSpc>
            </a:pPr>
          </a:p>
          <a:p>
            <a:pPr algn="ctr">
              <a:lnSpc>
                <a:spcPts val="3120"/>
              </a:lnSpc>
            </a:pPr>
            <a:r>
              <a:rPr lang="en-US" sz="2400">
                <a:solidFill>
                  <a:srgbClr val="937F74"/>
                </a:solidFill>
                <a:latin typeface="Nunito Sans"/>
              </a:rPr>
              <a:t>- O visitante  é alguém não cadastrado no sistema.</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27</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0"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44000"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0976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Efetuar Login</a:t>
            </a:r>
          </a:p>
        </p:txBody>
      </p:sp>
      <p:sp>
        <p:nvSpPr>
          <p:cNvPr name="TextBox 37" id="37"/>
          <p:cNvSpPr txBox="true"/>
          <p:nvPr/>
        </p:nvSpPr>
        <p:spPr>
          <a:xfrm rot="0">
            <a:off x="9218281" y="2467355"/>
            <a:ext cx="2899438" cy="116014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usuário pode ter acesso aos recursos protegidos do portal.</a:t>
            </a:r>
          </a:p>
        </p:txBody>
      </p:sp>
      <p:sp>
        <p:nvSpPr>
          <p:cNvPr name="TextBox 38" id="38"/>
          <p:cNvSpPr txBox="true"/>
          <p:nvPr/>
        </p:nvSpPr>
        <p:spPr>
          <a:xfrm rot="0">
            <a:off x="12268200" y="2467355"/>
            <a:ext cx="2864193" cy="50653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Usuário acessa a página de login.</a:t>
            </a:r>
          </a:p>
          <a:p>
            <a:pPr algn="ctr">
              <a:lnSpc>
                <a:spcPts val="3120"/>
              </a:lnSpc>
            </a:pPr>
          </a:p>
          <a:p>
            <a:pPr algn="ctr">
              <a:lnSpc>
                <a:spcPts val="3120"/>
              </a:lnSpc>
            </a:pPr>
            <a:r>
              <a:rPr lang="en-US" sz="2400">
                <a:solidFill>
                  <a:srgbClr val="937F74"/>
                </a:solidFill>
                <a:latin typeface="Nunito Sans"/>
              </a:rPr>
              <a:t>- Usuário insere email e senha.</a:t>
            </a:r>
          </a:p>
          <a:p>
            <a:pPr algn="ctr">
              <a:lnSpc>
                <a:spcPts val="3120"/>
              </a:lnSpc>
            </a:pPr>
          </a:p>
          <a:p>
            <a:pPr algn="ctr">
              <a:lnSpc>
                <a:spcPts val="3120"/>
              </a:lnSpc>
            </a:pPr>
            <a:r>
              <a:rPr lang="en-US" sz="2400">
                <a:solidFill>
                  <a:srgbClr val="937F74"/>
                </a:solidFill>
                <a:latin typeface="Nunito Sans"/>
              </a:rPr>
              <a:t>- Sistema valida credenciais.</a:t>
            </a:r>
          </a:p>
          <a:p>
            <a:pPr algn="ctr">
              <a:lnSpc>
                <a:spcPts val="3120"/>
              </a:lnSpc>
            </a:pPr>
          </a:p>
          <a:p>
            <a:pPr algn="ctr">
              <a:lnSpc>
                <a:spcPts val="3120"/>
              </a:lnSpc>
            </a:pPr>
            <a:r>
              <a:rPr lang="en-US" sz="2400">
                <a:solidFill>
                  <a:srgbClr val="937F74"/>
                </a:solidFill>
                <a:latin typeface="Nunito Sans"/>
              </a:rPr>
              <a:t>- Sistema autentica usuário e o redireciona para aba principal do site. </a:t>
            </a:r>
          </a:p>
        </p:txBody>
      </p:sp>
      <p:sp>
        <p:nvSpPr>
          <p:cNvPr name="TextBox 39" id="39"/>
          <p:cNvSpPr txBox="true"/>
          <p:nvPr/>
        </p:nvSpPr>
        <p:spPr>
          <a:xfrm rot="0">
            <a:off x="15240000" y="2467355"/>
            <a:ext cx="3048000" cy="311277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Credenciais inválidas.</a:t>
            </a:r>
          </a:p>
          <a:p>
            <a:pPr algn="ctr">
              <a:lnSpc>
                <a:spcPts val="3120"/>
              </a:lnSpc>
            </a:pPr>
            <a:r>
              <a:rPr lang="en-US" sz="2400">
                <a:solidFill>
                  <a:srgbClr val="937F74"/>
                </a:solidFill>
                <a:latin typeface="Nunito Sans"/>
              </a:rPr>
              <a:t> </a:t>
            </a:r>
          </a:p>
          <a:p>
            <a:pPr algn="ctr">
              <a:lnSpc>
                <a:spcPts val="3120"/>
              </a:lnSpc>
            </a:pPr>
            <a:r>
              <a:rPr lang="en-US" sz="2400">
                <a:solidFill>
                  <a:srgbClr val="937F74"/>
                </a:solidFill>
                <a:latin typeface="Nunito Sans"/>
              </a:rPr>
              <a:t>- Sistema exibe mensagem de erro e mantém usuário na página de login.</a:t>
            </a:r>
          </a:p>
          <a:p>
            <a:pPr algn="ctr">
              <a:lnSpc>
                <a:spcPts val="3120"/>
              </a:lnSpc>
            </a:pPr>
          </a:p>
        </p:txBody>
      </p:sp>
      <p:sp>
        <p:nvSpPr>
          <p:cNvPr name="TextBox 40" id="40"/>
          <p:cNvSpPr txBox="true"/>
          <p:nvPr/>
        </p:nvSpPr>
        <p:spPr>
          <a:xfrm rot="0">
            <a:off x="128588" y="2457830"/>
            <a:ext cx="2790825" cy="2782016"/>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 Permitir que um usuário registrado entre em sua conta e tenha acesso a funcionalidades específicas.</a:t>
            </a:r>
          </a:p>
          <a:p>
            <a:pPr algn="ctr">
              <a:lnSpc>
                <a:spcPts val="3184"/>
              </a:lnSpc>
            </a:pPr>
          </a:p>
        </p:txBody>
      </p:sp>
      <p:sp>
        <p:nvSpPr>
          <p:cNvPr name="TextBox 41" id="41"/>
          <p:cNvSpPr txBox="true"/>
          <p:nvPr/>
        </p:nvSpPr>
        <p:spPr>
          <a:xfrm rot="0">
            <a:off x="3561853" y="2467355"/>
            <a:ext cx="2020293"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Usuário</a:t>
            </a:r>
          </a:p>
        </p:txBody>
      </p:sp>
      <p:sp>
        <p:nvSpPr>
          <p:cNvPr name="TextBox 42" id="42"/>
          <p:cNvSpPr txBox="true"/>
          <p:nvPr/>
        </p:nvSpPr>
        <p:spPr>
          <a:xfrm rot="0">
            <a:off x="6263612" y="2467355"/>
            <a:ext cx="2699413" cy="23317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sistema deve estar disponível.</a:t>
            </a:r>
          </a:p>
          <a:p>
            <a:pPr algn="ctr">
              <a:lnSpc>
                <a:spcPts val="3120"/>
              </a:lnSpc>
            </a:pPr>
          </a:p>
          <a:p>
            <a:pPr algn="ctr">
              <a:lnSpc>
                <a:spcPts val="3120"/>
              </a:lnSpc>
            </a:pPr>
            <a:r>
              <a:rPr lang="en-US" sz="2400">
                <a:solidFill>
                  <a:srgbClr val="937F74"/>
                </a:solidFill>
                <a:latin typeface="Nunito Sans"/>
              </a:rPr>
              <a:t>- O usuário deve estar cadastrado no sistema.</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28</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9525"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24950"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2881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Cadastrar Anúncio</a:t>
            </a:r>
          </a:p>
        </p:txBody>
      </p:sp>
      <p:sp>
        <p:nvSpPr>
          <p:cNvPr name="TextBox 37" id="37"/>
          <p:cNvSpPr txBox="true"/>
          <p:nvPr/>
        </p:nvSpPr>
        <p:spPr>
          <a:xfrm rot="0">
            <a:off x="9218281" y="2467355"/>
            <a:ext cx="2899438" cy="35032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Um novo anúncio de imóvel é adicionado com sucesso ao sistema e fica disponível para visualização por potenciais interessados.</a:t>
            </a:r>
          </a:p>
          <a:p>
            <a:pPr algn="ctr">
              <a:lnSpc>
                <a:spcPts val="3120"/>
              </a:lnSpc>
            </a:pPr>
          </a:p>
        </p:txBody>
      </p:sp>
      <p:sp>
        <p:nvSpPr>
          <p:cNvPr name="TextBox 38" id="38"/>
          <p:cNvSpPr txBox="true"/>
          <p:nvPr/>
        </p:nvSpPr>
        <p:spPr>
          <a:xfrm rot="0">
            <a:off x="12268200" y="2467355"/>
            <a:ext cx="2864193"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Usuário  acessa a função de cadastro de anúncio.</a:t>
            </a:r>
          </a:p>
          <a:p>
            <a:pPr algn="ctr">
              <a:lnSpc>
                <a:spcPts val="3120"/>
              </a:lnSpc>
            </a:pPr>
          </a:p>
          <a:p>
            <a:pPr algn="ctr">
              <a:lnSpc>
                <a:spcPts val="3120"/>
              </a:lnSpc>
            </a:pPr>
            <a:r>
              <a:rPr lang="en-US" sz="2400">
                <a:solidFill>
                  <a:srgbClr val="937F74"/>
                </a:solidFill>
                <a:latin typeface="Nunito Sans"/>
              </a:rPr>
              <a:t>- Usuário  preenche os dados do imóvel.</a:t>
            </a:r>
          </a:p>
          <a:p>
            <a:pPr algn="ctr">
              <a:lnSpc>
                <a:spcPts val="3120"/>
              </a:lnSpc>
            </a:pPr>
          </a:p>
          <a:p>
            <a:pPr algn="ctr">
              <a:lnSpc>
                <a:spcPts val="3120"/>
              </a:lnSpc>
            </a:pPr>
            <a:r>
              <a:rPr lang="en-US" sz="2400">
                <a:solidFill>
                  <a:srgbClr val="937F74"/>
                </a:solidFill>
                <a:latin typeface="Nunito Sans"/>
              </a:rPr>
              <a:t>- Sistema valida os dados fornecidos.</a:t>
            </a:r>
          </a:p>
          <a:p>
            <a:pPr algn="ctr">
              <a:lnSpc>
                <a:spcPts val="3120"/>
              </a:lnSpc>
            </a:pPr>
          </a:p>
          <a:p>
            <a:pPr algn="ctr">
              <a:lnSpc>
                <a:spcPts val="3120"/>
              </a:lnSpc>
            </a:pPr>
            <a:r>
              <a:rPr lang="en-US" sz="2400">
                <a:solidFill>
                  <a:srgbClr val="937F74"/>
                </a:solidFill>
                <a:latin typeface="Nunito Sans"/>
              </a:rPr>
              <a:t>- Sistema armazena dados do anúncio no banco.</a:t>
            </a:r>
          </a:p>
          <a:p>
            <a:pPr algn="ctr">
              <a:lnSpc>
                <a:spcPts val="3120"/>
              </a:lnSpc>
            </a:pPr>
          </a:p>
          <a:p>
            <a:pPr algn="ctr">
              <a:lnSpc>
                <a:spcPts val="3120"/>
              </a:lnSpc>
            </a:pPr>
            <a:r>
              <a:rPr lang="en-US" sz="2400">
                <a:solidFill>
                  <a:srgbClr val="937F74"/>
                </a:solidFill>
                <a:latin typeface="Nunito Sans"/>
              </a:rPr>
              <a:t>- Sistema exibe mensagem de sucesso.</a:t>
            </a:r>
          </a:p>
        </p:txBody>
      </p:sp>
      <p:sp>
        <p:nvSpPr>
          <p:cNvPr name="TextBox 39" id="39"/>
          <p:cNvSpPr txBox="true"/>
          <p:nvPr/>
        </p:nvSpPr>
        <p:spPr>
          <a:xfrm rot="0">
            <a:off x="15364275" y="2467355"/>
            <a:ext cx="2799451" cy="467487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Informações obrigatórias não preenchidas ou dados inválidos.</a:t>
            </a:r>
          </a:p>
          <a:p>
            <a:pPr algn="ctr">
              <a:lnSpc>
                <a:spcPts val="3120"/>
              </a:lnSpc>
            </a:pPr>
            <a:r>
              <a:rPr lang="en-US" sz="2400">
                <a:solidFill>
                  <a:srgbClr val="937F74"/>
                </a:solidFill>
                <a:latin typeface="Nunito Sans"/>
              </a:rPr>
              <a:t> </a:t>
            </a:r>
          </a:p>
          <a:p>
            <a:pPr algn="ctr">
              <a:lnSpc>
                <a:spcPts val="3120"/>
              </a:lnSpc>
            </a:pPr>
            <a:r>
              <a:rPr lang="en-US" sz="2400">
                <a:solidFill>
                  <a:srgbClr val="937F74"/>
                </a:solidFill>
                <a:latin typeface="Nunito Sans"/>
              </a:rPr>
              <a:t>- Sistema exibe mensagem de erro e solicita que o usuário preencha as informações corretamente.</a:t>
            </a:r>
          </a:p>
          <a:p>
            <a:pPr algn="ctr">
              <a:lnSpc>
                <a:spcPts val="3120"/>
              </a:lnSpc>
            </a:pPr>
          </a:p>
        </p:txBody>
      </p:sp>
      <p:sp>
        <p:nvSpPr>
          <p:cNvPr name="TextBox 40" id="40"/>
          <p:cNvSpPr txBox="true"/>
          <p:nvPr/>
        </p:nvSpPr>
        <p:spPr>
          <a:xfrm rot="0">
            <a:off x="128588" y="2457830"/>
            <a:ext cx="2790825" cy="3179809"/>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 Permitir que um usuário cadastre um anúncio para venda ou aluguel de um imóvel no sistema.</a:t>
            </a:r>
          </a:p>
          <a:p>
            <a:pPr algn="ctr">
              <a:lnSpc>
                <a:spcPts val="3184"/>
              </a:lnSpc>
            </a:pPr>
          </a:p>
          <a:p>
            <a:pPr algn="ctr">
              <a:lnSpc>
                <a:spcPts val="3184"/>
              </a:lnSpc>
            </a:pPr>
          </a:p>
        </p:txBody>
      </p:sp>
      <p:sp>
        <p:nvSpPr>
          <p:cNvPr name="TextBox 41" id="41"/>
          <p:cNvSpPr txBox="true"/>
          <p:nvPr/>
        </p:nvSpPr>
        <p:spPr>
          <a:xfrm rot="0">
            <a:off x="3504703" y="2467355"/>
            <a:ext cx="2276972"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Usuário </a:t>
            </a:r>
          </a:p>
        </p:txBody>
      </p:sp>
      <p:sp>
        <p:nvSpPr>
          <p:cNvPr name="TextBox 42" id="42"/>
          <p:cNvSpPr txBox="true"/>
          <p:nvPr/>
        </p:nvSpPr>
        <p:spPr>
          <a:xfrm rot="0">
            <a:off x="6263612" y="2467355"/>
            <a:ext cx="2699413" cy="23317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sistema deve estar disponível.</a:t>
            </a:r>
          </a:p>
          <a:p>
            <a:pPr algn="ctr">
              <a:lnSpc>
                <a:spcPts val="3120"/>
              </a:lnSpc>
            </a:pPr>
          </a:p>
          <a:p>
            <a:pPr algn="ctr">
              <a:lnSpc>
                <a:spcPts val="3120"/>
              </a:lnSpc>
            </a:pPr>
            <a:r>
              <a:rPr lang="en-US" sz="2400">
                <a:solidFill>
                  <a:srgbClr val="937F74"/>
                </a:solidFill>
                <a:latin typeface="Nunito Sans"/>
              </a:rPr>
              <a:t>- O usuário deve estar autenticado no sistema.</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29</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0"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53525"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2881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Contactar Anunciante</a:t>
            </a:r>
          </a:p>
        </p:txBody>
      </p:sp>
      <p:sp>
        <p:nvSpPr>
          <p:cNvPr name="TextBox 37" id="37"/>
          <p:cNvSpPr txBox="true"/>
          <p:nvPr/>
        </p:nvSpPr>
        <p:spPr>
          <a:xfrm rot="0">
            <a:off x="9218281" y="2467355"/>
            <a:ext cx="2899438" cy="35032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A mensagem do usuário é enviada com sucesso para o anunciante do imóvel. O anunciante poderá então responder diretamente ao usuário.</a:t>
            </a:r>
          </a:p>
        </p:txBody>
      </p:sp>
      <p:sp>
        <p:nvSpPr>
          <p:cNvPr name="TextBox 38" id="38"/>
          <p:cNvSpPr txBox="true"/>
          <p:nvPr/>
        </p:nvSpPr>
        <p:spPr>
          <a:xfrm rot="0">
            <a:off x="12278217" y="2467355"/>
            <a:ext cx="2864193"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Usuário acessa um anúncio de imóvel de seu interesse.</a:t>
            </a:r>
          </a:p>
          <a:p>
            <a:pPr algn="ctr">
              <a:lnSpc>
                <a:spcPts val="3120"/>
              </a:lnSpc>
            </a:pPr>
          </a:p>
          <a:p>
            <a:pPr algn="ctr">
              <a:lnSpc>
                <a:spcPts val="3120"/>
              </a:lnSpc>
            </a:pPr>
            <a:r>
              <a:rPr lang="en-US" sz="2400">
                <a:solidFill>
                  <a:srgbClr val="937F74"/>
                </a:solidFill>
                <a:latin typeface="Nunito Sans"/>
              </a:rPr>
              <a:t>- Usuário  escolhe uma forma de contato (whatsapp ou email).</a:t>
            </a:r>
          </a:p>
          <a:p>
            <a:pPr algn="ctr">
              <a:lnSpc>
                <a:spcPts val="3120"/>
              </a:lnSpc>
            </a:pPr>
          </a:p>
          <a:p>
            <a:pPr algn="ctr">
              <a:lnSpc>
                <a:spcPts val="3120"/>
              </a:lnSpc>
            </a:pPr>
            <a:r>
              <a:rPr lang="en-US" sz="2400">
                <a:solidFill>
                  <a:srgbClr val="937F74"/>
                </a:solidFill>
                <a:latin typeface="Nunito Sans"/>
              </a:rPr>
              <a:t>- O sitema envia uma mensagem ao anunciante com dados básicos do usuário por meio da opção de contato escolhida.</a:t>
            </a:r>
          </a:p>
          <a:p>
            <a:pPr algn="ctr">
              <a:lnSpc>
                <a:spcPts val="3120"/>
              </a:lnSpc>
            </a:pPr>
          </a:p>
        </p:txBody>
      </p:sp>
      <p:sp>
        <p:nvSpPr>
          <p:cNvPr name="TextBox 39" id="39"/>
          <p:cNvSpPr txBox="true"/>
          <p:nvPr/>
        </p:nvSpPr>
        <p:spPr>
          <a:xfrm rot="0">
            <a:off x="15364275" y="2467355"/>
            <a:ext cx="2799451" cy="50653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Algum erro ocorre no envio da mensagem, como problemas na conexão ou no servidor de email. </a:t>
            </a:r>
          </a:p>
          <a:p>
            <a:pPr algn="ctr">
              <a:lnSpc>
                <a:spcPts val="3120"/>
              </a:lnSpc>
            </a:pPr>
            <a:r>
              <a:rPr lang="en-US" sz="2400">
                <a:solidFill>
                  <a:srgbClr val="937F74"/>
                </a:solidFill>
                <a:latin typeface="Nunito Sans"/>
              </a:rPr>
              <a:t> </a:t>
            </a:r>
          </a:p>
          <a:p>
            <a:pPr algn="ctr">
              <a:lnSpc>
                <a:spcPts val="3120"/>
              </a:lnSpc>
            </a:pPr>
            <a:r>
              <a:rPr lang="en-US" sz="2400">
                <a:solidFill>
                  <a:srgbClr val="937F74"/>
                </a:solidFill>
                <a:latin typeface="Nunito Sans"/>
              </a:rPr>
              <a:t>- Sistema exibe mensagem de erro e sugere que usuário tente novamente mais tarde.</a:t>
            </a:r>
          </a:p>
          <a:p>
            <a:pPr algn="ctr">
              <a:lnSpc>
                <a:spcPts val="3120"/>
              </a:lnSpc>
            </a:pPr>
          </a:p>
        </p:txBody>
      </p:sp>
      <p:sp>
        <p:nvSpPr>
          <p:cNvPr name="TextBox 40" id="40"/>
          <p:cNvSpPr txBox="true"/>
          <p:nvPr/>
        </p:nvSpPr>
        <p:spPr>
          <a:xfrm rot="0">
            <a:off x="128588" y="2457830"/>
            <a:ext cx="2790825" cy="4770981"/>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 Permitir que um usúario entre em contato com o anunciante de um imóvel para obter mais informações ou demonstrar seu interesse na compra ou no aluguel.</a:t>
            </a:r>
          </a:p>
          <a:p>
            <a:pPr algn="ctr">
              <a:lnSpc>
                <a:spcPts val="3184"/>
              </a:lnSpc>
            </a:pPr>
          </a:p>
          <a:p>
            <a:pPr algn="ctr">
              <a:lnSpc>
                <a:spcPts val="3184"/>
              </a:lnSpc>
            </a:pPr>
          </a:p>
        </p:txBody>
      </p:sp>
      <p:sp>
        <p:nvSpPr>
          <p:cNvPr name="TextBox 41" id="41"/>
          <p:cNvSpPr txBox="true"/>
          <p:nvPr/>
        </p:nvSpPr>
        <p:spPr>
          <a:xfrm rot="0">
            <a:off x="3504703" y="2467355"/>
            <a:ext cx="2276972"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Usuário</a:t>
            </a:r>
          </a:p>
        </p:txBody>
      </p:sp>
      <p:sp>
        <p:nvSpPr>
          <p:cNvPr name="TextBox 42" id="42"/>
          <p:cNvSpPr txBox="true"/>
          <p:nvPr/>
        </p:nvSpPr>
        <p:spPr>
          <a:xfrm rot="0">
            <a:off x="6263612" y="2467355"/>
            <a:ext cx="2699413" cy="311277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usuário deve estar autenticado no sistema.</a:t>
            </a:r>
          </a:p>
          <a:p>
            <a:pPr algn="ctr">
              <a:lnSpc>
                <a:spcPts val="3120"/>
              </a:lnSpc>
            </a:pPr>
          </a:p>
          <a:p>
            <a:pPr algn="ctr">
              <a:lnSpc>
                <a:spcPts val="3120"/>
              </a:lnSpc>
            </a:pPr>
            <a:r>
              <a:rPr lang="en-US" sz="2400">
                <a:solidFill>
                  <a:srgbClr val="937F74"/>
                </a:solidFill>
                <a:latin typeface="Nunito Sans"/>
              </a:rPr>
              <a:t>- O usuário está  visualizando uma lista anúncios de imóvel no site.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3456" y="2001613"/>
            <a:ext cx="8884349" cy="467042"/>
          </a:xfrm>
          <a:prstGeom prst="rect">
            <a:avLst/>
          </a:prstGeom>
        </p:spPr>
        <p:txBody>
          <a:bodyPr anchor="t" rtlCol="false" tIns="0" lIns="0" bIns="0" rIns="0">
            <a:spAutoFit/>
          </a:bodyPr>
          <a:lstStyle/>
          <a:p>
            <a:pPr algn="l">
              <a:lnSpc>
                <a:spcPts val="3867"/>
              </a:lnSpc>
            </a:pPr>
            <a:r>
              <a:rPr lang="en-US" sz="2975">
                <a:solidFill>
                  <a:srgbClr val="474242"/>
                </a:solidFill>
                <a:latin typeface="Nunito Sans Semi-Bold"/>
              </a:rPr>
              <a:t>O que você pode esperar na apresentação de hoje:</a:t>
            </a:r>
          </a:p>
        </p:txBody>
      </p:sp>
      <p:sp>
        <p:nvSpPr>
          <p:cNvPr name="Freeform 3" id="3"/>
          <p:cNvSpPr/>
          <p:nvPr/>
        </p:nvSpPr>
        <p:spPr>
          <a:xfrm flipH="false" flipV="false" rot="0">
            <a:off x="13377244" y="-653299"/>
            <a:ext cx="6632309" cy="9258300"/>
          </a:xfrm>
          <a:custGeom>
            <a:avLst/>
            <a:gdLst/>
            <a:ahLst/>
            <a:cxnLst/>
            <a:rect r="r" b="b" t="t" l="l"/>
            <a:pathLst>
              <a:path h="9258300" w="6632309">
                <a:moveTo>
                  <a:pt x="0" y="0"/>
                </a:moveTo>
                <a:lnTo>
                  <a:pt x="6632310" y="0"/>
                </a:lnTo>
                <a:lnTo>
                  <a:pt x="6632310"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9207655"/>
            <a:ext cx="18288000" cy="1079345"/>
          </a:xfrm>
          <a:prstGeom prst="rect">
            <a:avLst/>
          </a:prstGeom>
          <a:solidFill>
            <a:srgbClr val="CCBAB0"/>
          </a:solidFill>
        </p:spPr>
      </p:sp>
      <p:sp>
        <p:nvSpPr>
          <p:cNvPr name="TextBox 5" id="5"/>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6" id="6"/>
          <p:cNvGrpSpPr/>
          <p:nvPr/>
        </p:nvGrpSpPr>
        <p:grpSpPr>
          <a:xfrm rot="0">
            <a:off x="17259300"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a:t>
              </a:r>
            </a:p>
          </p:txBody>
        </p:sp>
      </p:grpSp>
      <p:sp>
        <p:nvSpPr>
          <p:cNvPr name="TextBox 9" id="9"/>
          <p:cNvSpPr txBox="true"/>
          <p:nvPr/>
        </p:nvSpPr>
        <p:spPr>
          <a:xfrm rot="0">
            <a:off x="983456" y="1082069"/>
            <a:ext cx="8577447"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Tópicos</a:t>
            </a:r>
          </a:p>
        </p:txBody>
      </p:sp>
      <p:grpSp>
        <p:nvGrpSpPr>
          <p:cNvPr name="Group 10" id="10"/>
          <p:cNvGrpSpPr/>
          <p:nvPr/>
        </p:nvGrpSpPr>
        <p:grpSpPr>
          <a:xfrm rot="0">
            <a:off x="1069366" y="2938252"/>
            <a:ext cx="4939376" cy="5780756"/>
            <a:chOff x="0" y="0"/>
            <a:chExt cx="6585834" cy="7707674"/>
          </a:xfrm>
        </p:grpSpPr>
        <p:sp>
          <p:nvSpPr>
            <p:cNvPr name="TextBox 11" id="11"/>
            <p:cNvSpPr txBox="true"/>
            <p:nvPr/>
          </p:nvSpPr>
          <p:spPr>
            <a:xfrm rot="0">
              <a:off x="613972" y="-19050"/>
              <a:ext cx="3262205"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Introdução</a:t>
              </a:r>
            </a:p>
          </p:txBody>
        </p:sp>
        <p:sp>
          <p:nvSpPr>
            <p:cNvPr name="TextBox 12" id="12"/>
            <p:cNvSpPr txBox="true"/>
            <p:nvPr/>
          </p:nvSpPr>
          <p:spPr>
            <a:xfrm rot="0">
              <a:off x="0" y="-19050"/>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01</a:t>
              </a:r>
            </a:p>
          </p:txBody>
        </p:sp>
        <p:sp>
          <p:nvSpPr>
            <p:cNvPr name="TextBox 13" id="13"/>
            <p:cNvSpPr txBox="true"/>
            <p:nvPr/>
          </p:nvSpPr>
          <p:spPr>
            <a:xfrm rot="0">
              <a:off x="613972" y="1317322"/>
              <a:ext cx="597186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Processo de desenvolvimento</a:t>
              </a:r>
            </a:p>
          </p:txBody>
        </p:sp>
        <p:sp>
          <p:nvSpPr>
            <p:cNvPr name="TextBox 14" id="14"/>
            <p:cNvSpPr txBox="true"/>
            <p:nvPr/>
          </p:nvSpPr>
          <p:spPr>
            <a:xfrm rot="0">
              <a:off x="0" y="132117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03</a:t>
              </a:r>
            </a:p>
          </p:txBody>
        </p:sp>
        <p:sp>
          <p:nvSpPr>
            <p:cNvPr name="TextBox 15" id="15"/>
            <p:cNvSpPr txBox="true"/>
            <p:nvPr/>
          </p:nvSpPr>
          <p:spPr>
            <a:xfrm rot="0">
              <a:off x="613972" y="661672"/>
              <a:ext cx="3908827"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Objetivo do projeto</a:t>
              </a:r>
            </a:p>
          </p:txBody>
        </p:sp>
        <p:sp>
          <p:nvSpPr>
            <p:cNvPr name="TextBox 16" id="16"/>
            <p:cNvSpPr txBox="true"/>
            <p:nvPr/>
          </p:nvSpPr>
          <p:spPr>
            <a:xfrm rot="0">
              <a:off x="0" y="66552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02</a:t>
              </a:r>
            </a:p>
          </p:txBody>
        </p:sp>
        <p:sp>
          <p:nvSpPr>
            <p:cNvPr name="TextBox 17" id="17"/>
            <p:cNvSpPr txBox="true"/>
            <p:nvPr/>
          </p:nvSpPr>
          <p:spPr>
            <a:xfrm rot="0">
              <a:off x="613972" y="1976822"/>
              <a:ext cx="3262205"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Requisitos</a:t>
              </a:r>
            </a:p>
          </p:txBody>
        </p:sp>
        <p:sp>
          <p:nvSpPr>
            <p:cNvPr name="TextBox 18" id="18"/>
            <p:cNvSpPr txBox="true"/>
            <p:nvPr/>
          </p:nvSpPr>
          <p:spPr>
            <a:xfrm rot="0">
              <a:off x="0" y="197682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u="none">
                  <a:solidFill>
                    <a:srgbClr val="CCBAB0"/>
                  </a:solidFill>
                  <a:latin typeface="Nunito Sans"/>
                </a:rPr>
                <a:t>04</a:t>
              </a:r>
            </a:p>
          </p:txBody>
        </p:sp>
        <p:sp>
          <p:nvSpPr>
            <p:cNvPr name="TextBox 19" id="19"/>
            <p:cNvSpPr txBox="true"/>
            <p:nvPr/>
          </p:nvSpPr>
          <p:spPr>
            <a:xfrm rot="0">
              <a:off x="613972" y="2632472"/>
              <a:ext cx="578711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Diagramas de Casos de Uso</a:t>
              </a:r>
            </a:p>
          </p:txBody>
        </p:sp>
        <p:sp>
          <p:nvSpPr>
            <p:cNvPr name="TextBox 20" id="20"/>
            <p:cNvSpPr txBox="true"/>
            <p:nvPr/>
          </p:nvSpPr>
          <p:spPr>
            <a:xfrm rot="0">
              <a:off x="0" y="263247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05</a:t>
              </a:r>
            </a:p>
          </p:txBody>
        </p:sp>
        <p:sp>
          <p:nvSpPr>
            <p:cNvPr name="TextBox 21" id="21"/>
            <p:cNvSpPr txBox="true"/>
            <p:nvPr/>
          </p:nvSpPr>
          <p:spPr>
            <a:xfrm rot="0">
              <a:off x="613972" y="3288122"/>
              <a:ext cx="5214636"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Descrição dos Casos de Uso</a:t>
              </a:r>
            </a:p>
          </p:txBody>
        </p:sp>
        <p:sp>
          <p:nvSpPr>
            <p:cNvPr name="TextBox 22" id="22"/>
            <p:cNvSpPr txBox="true"/>
            <p:nvPr/>
          </p:nvSpPr>
          <p:spPr>
            <a:xfrm rot="0">
              <a:off x="0" y="328812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06</a:t>
              </a:r>
            </a:p>
          </p:txBody>
        </p:sp>
        <p:sp>
          <p:nvSpPr>
            <p:cNvPr name="TextBox 23" id="23"/>
            <p:cNvSpPr txBox="true"/>
            <p:nvPr/>
          </p:nvSpPr>
          <p:spPr>
            <a:xfrm rot="0">
              <a:off x="611139" y="3943772"/>
              <a:ext cx="5217469"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Diagrama de Classes</a:t>
              </a:r>
            </a:p>
          </p:txBody>
        </p:sp>
        <p:sp>
          <p:nvSpPr>
            <p:cNvPr name="TextBox 24" id="24"/>
            <p:cNvSpPr txBox="true"/>
            <p:nvPr/>
          </p:nvSpPr>
          <p:spPr>
            <a:xfrm rot="0">
              <a:off x="0" y="394377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u="none">
                  <a:solidFill>
                    <a:srgbClr val="CCBAB0"/>
                  </a:solidFill>
                  <a:latin typeface="Nunito Sans"/>
                </a:rPr>
                <a:t>07</a:t>
              </a:r>
            </a:p>
          </p:txBody>
        </p:sp>
        <p:sp>
          <p:nvSpPr>
            <p:cNvPr name="TextBox 25" id="25"/>
            <p:cNvSpPr txBox="true"/>
            <p:nvPr/>
          </p:nvSpPr>
          <p:spPr>
            <a:xfrm rot="0">
              <a:off x="611139" y="4599422"/>
              <a:ext cx="4786387"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Diagramas de Sequências</a:t>
              </a:r>
            </a:p>
          </p:txBody>
        </p:sp>
        <p:sp>
          <p:nvSpPr>
            <p:cNvPr name="TextBox 26" id="26"/>
            <p:cNvSpPr txBox="true"/>
            <p:nvPr/>
          </p:nvSpPr>
          <p:spPr>
            <a:xfrm rot="0">
              <a:off x="0" y="459942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u="none">
                  <a:solidFill>
                    <a:srgbClr val="CCBAB0"/>
                  </a:solidFill>
                  <a:latin typeface="Nunito Sans"/>
                </a:rPr>
                <a:t>08</a:t>
              </a:r>
            </a:p>
          </p:txBody>
        </p:sp>
        <p:sp>
          <p:nvSpPr>
            <p:cNvPr name="TextBox 27" id="27"/>
            <p:cNvSpPr txBox="true"/>
            <p:nvPr/>
          </p:nvSpPr>
          <p:spPr>
            <a:xfrm rot="0">
              <a:off x="612265" y="5255072"/>
              <a:ext cx="4572553"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Diagramas de Atividades</a:t>
              </a:r>
            </a:p>
          </p:txBody>
        </p:sp>
        <p:sp>
          <p:nvSpPr>
            <p:cNvPr name="TextBox 28" id="28"/>
            <p:cNvSpPr txBox="true"/>
            <p:nvPr/>
          </p:nvSpPr>
          <p:spPr>
            <a:xfrm rot="0">
              <a:off x="0" y="5255072"/>
              <a:ext cx="3229553" cy="492456"/>
            </a:xfrm>
            <a:prstGeom prst="rect">
              <a:avLst/>
            </a:prstGeom>
          </p:spPr>
          <p:txBody>
            <a:bodyPr anchor="t" rtlCol="false" tIns="0" lIns="0" bIns="0" rIns="0">
              <a:spAutoFit/>
            </a:bodyPr>
            <a:lstStyle/>
            <a:p>
              <a:pPr algn="l" marL="0" indent="0" lvl="0">
                <a:lnSpc>
                  <a:spcPts val="3085"/>
                </a:lnSpc>
                <a:spcBef>
                  <a:spcPct val="0"/>
                </a:spcBef>
              </a:pPr>
              <a:r>
                <a:rPr lang="en-US" sz="2373" u="none">
                  <a:solidFill>
                    <a:srgbClr val="CCBAB0"/>
                  </a:solidFill>
                  <a:latin typeface="Nunito Sans"/>
                </a:rPr>
                <a:t>09</a:t>
              </a:r>
            </a:p>
          </p:txBody>
        </p:sp>
        <p:sp>
          <p:nvSpPr>
            <p:cNvPr name="TextBox 29" id="29"/>
            <p:cNvSpPr txBox="true"/>
            <p:nvPr/>
          </p:nvSpPr>
          <p:spPr>
            <a:xfrm rot="0">
              <a:off x="613972" y="5907122"/>
              <a:ext cx="4085219"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Diagrama de Estados</a:t>
              </a:r>
            </a:p>
          </p:txBody>
        </p:sp>
        <p:sp>
          <p:nvSpPr>
            <p:cNvPr name="TextBox 30" id="30"/>
            <p:cNvSpPr txBox="true"/>
            <p:nvPr/>
          </p:nvSpPr>
          <p:spPr>
            <a:xfrm rot="0">
              <a:off x="0" y="5907122"/>
              <a:ext cx="3725122"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10</a:t>
              </a:r>
            </a:p>
          </p:txBody>
        </p:sp>
        <p:sp>
          <p:nvSpPr>
            <p:cNvPr name="TextBox 31" id="31"/>
            <p:cNvSpPr txBox="true"/>
            <p:nvPr/>
          </p:nvSpPr>
          <p:spPr>
            <a:xfrm rot="0">
              <a:off x="611139" y="6559171"/>
              <a:ext cx="3762784"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Conclusão</a:t>
              </a:r>
            </a:p>
          </p:txBody>
        </p:sp>
        <p:sp>
          <p:nvSpPr>
            <p:cNvPr name="TextBox 32" id="32"/>
            <p:cNvSpPr txBox="true"/>
            <p:nvPr/>
          </p:nvSpPr>
          <p:spPr>
            <a:xfrm rot="0">
              <a:off x="0" y="6559171"/>
              <a:ext cx="3725122"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11</a:t>
              </a:r>
            </a:p>
          </p:txBody>
        </p:sp>
        <p:sp>
          <p:nvSpPr>
            <p:cNvPr name="TextBox 33" id="33"/>
            <p:cNvSpPr txBox="true"/>
            <p:nvPr/>
          </p:nvSpPr>
          <p:spPr>
            <a:xfrm rot="0">
              <a:off x="611139" y="7215218"/>
              <a:ext cx="3762784"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474242"/>
                  </a:solidFill>
                  <a:latin typeface="Nunito Sans Semi-Bold"/>
                </a:rPr>
                <a:t>Referências</a:t>
              </a:r>
            </a:p>
          </p:txBody>
        </p:sp>
        <p:sp>
          <p:nvSpPr>
            <p:cNvPr name="TextBox 34" id="34"/>
            <p:cNvSpPr txBox="true"/>
            <p:nvPr/>
          </p:nvSpPr>
          <p:spPr>
            <a:xfrm rot="0">
              <a:off x="0" y="7215218"/>
              <a:ext cx="3725122" cy="492456"/>
            </a:xfrm>
            <a:prstGeom prst="rect">
              <a:avLst/>
            </a:prstGeom>
          </p:spPr>
          <p:txBody>
            <a:bodyPr anchor="t" rtlCol="false" tIns="0" lIns="0" bIns="0" rIns="0">
              <a:spAutoFit/>
            </a:bodyPr>
            <a:lstStyle/>
            <a:p>
              <a:pPr algn="l" marL="0" indent="0" lvl="0">
                <a:lnSpc>
                  <a:spcPts val="3085"/>
                </a:lnSpc>
                <a:spcBef>
                  <a:spcPct val="0"/>
                </a:spcBef>
              </a:pPr>
              <a:r>
                <a:rPr lang="en-US" sz="2373">
                  <a:solidFill>
                    <a:srgbClr val="CCBAB0"/>
                  </a:solidFill>
                  <a:latin typeface="Nunito Sans"/>
                </a:rPr>
                <a:t>12</a:t>
              </a:r>
            </a:p>
          </p:txBody>
        </p:sp>
      </p:grpSp>
      <p:sp>
        <p:nvSpPr>
          <p:cNvPr name="AutoShape 35" id="35"/>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30</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0"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44000"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2881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Deletar Usuário</a:t>
            </a:r>
          </a:p>
        </p:txBody>
      </p:sp>
      <p:sp>
        <p:nvSpPr>
          <p:cNvPr name="TextBox 37" id="37"/>
          <p:cNvSpPr txBox="true"/>
          <p:nvPr/>
        </p:nvSpPr>
        <p:spPr>
          <a:xfrm rot="0">
            <a:off x="9218281" y="2467355"/>
            <a:ext cx="2899438" cy="38938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usuário é removido do sistema, não terá mais acesso aos recursos associados à sua conta e os anúncios cadastrados por ele não ficarão mais disponíveis.</a:t>
            </a:r>
          </a:p>
          <a:p>
            <a:pPr algn="ctr">
              <a:lnSpc>
                <a:spcPts val="3120"/>
              </a:lnSpc>
            </a:pPr>
          </a:p>
        </p:txBody>
      </p:sp>
      <p:sp>
        <p:nvSpPr>
          <p:cNvPr name="TextBox 38" id="38"/>
          <p:cNvSpPr txBox="true"/>
          <p:nvPr/>
        </p:nvSpPr>
        <p:spPr>
          <a:xfrm rot="0">
            <a:off x="12287742" y="2467355"/>
            <a:ext cx="2864193" cy="81895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Moderador localiza usuário que deseja excluir.</a:t>
            </a:r>
          </a:p>
          <a:p>
            <a:pPr algn="ctr">
              <a:lnSpc>
                <a:spcPts val="3120"/>
              </a:lnSpc>
            </a:pPr>
          </a:p>
          <a:p>
            <a:pPr algn="ctr">
              <a:lnSpc>
                <a:spcPts val="3120"/>
              </a:lnSpc>
            </a:pPr>
            <a:r>
              <a:rPr lang="en-US" sz="2400">
                <a:solidFill>
                  <a:srgbClr val="937F74"/>
                </a:solidFill>
                <a:latin typeface="Nunito Sans"/>
              </a:rPr>
              <a:t>- Moderador seleciona opção de excluir usuário.</a:t>
            </a:r>
          </a:p>
          <a:p>
            <a:pPr algn="ctr">
              <a:lnSpc>
                <a:spcPts val="3120"/>
              </a:lnSpc>
            </a:pPr>
          </a:p>
          <a:p>
            <a:pPr algn="ctr">
              <a:lnSpc>
                <a:spcPts val="3120"/>
              </a:lnSpc>
            </a:pPr>
            <a:r>
              <a:rPr lang="en-US" sz="2400">
                <a:solidFill>
                  <a:srgbClr val="937F74"/>
                </a:solidFill>
                <a:latin typeface="Nunito Sans"/>
              </a:rPr>
              <a:t>- Sistema pede confirmação.</a:t>
            </a:r>
          </a:p>
          <a:p>
            <a:pPr algn="ctr">
              <a:lnSpc>
                <a:spcPts val="3120"/>
              </a:lnSpc>
            </a:pPr>
          </a:p>
          <a:p>
            <a:pPr algn="ctr">
              <a:lnSpc>
                <a:spcPts val="3120"/>
              </a:lnSpc>
            </a:pPr>
            <a:r>
              <a:rPr lang="en-US" sz="2400">
                <a:solidFill>
                  <a:srgbClr val="937F74"/>
                </a:solidFill>
                <a:latin typeface="Nunito Sans"/>
              </a:rPr>
              <a:t>Administrador confirma.</a:t>
            </a:r>
          </a:p>
          <a:p>
            <a:pPr algn="ctr">
              <a:lnSpc>
                <a:spcPts val="3120"/>
              </a:lnSpc>
            </a:pPr>
          </a:p>
          <a:p>
            <a:pPr algn="ctr">
              <a:lnSpc>
                <a:spcPts val="3120"/>
              </a:lnSpc>
            </a:pPr>
            <a:r>
              <a:rPr lang="en-US" sz="2400">
                <a:solidFill>
                  <a:srgbClr val="937F74"/>
                </a:solidFill>
                <a:latin typeface="Nunito Sans"/>
              </a:rPr>
              <a:t>- </a:t>
            </a:r>
            <a:r>
              <a:rPr lang="en-US" sz="2400">
                <a:solidFill>
                  <a:srgbClr val="937F74"/>
                </a:solidFill>
                <a:latin typeface="Nunito Sans"/>
              </a:rPr>
              <a:t>Sistema remove usuário e seus anúncios do banco.</a:t>
            </a:r>
          </a:p>
          <a:p>
            <a:pPr algn="ctr">
              <a:lnSpc>
                <a:spcPts val="3120"/>
              </a:lnSpc>
            </a:pPr>
          </a:p>
          <a:p>
            <a:pPr algn="ctr">
              <a:lnSpc>
                <a:spcPts val="3120"/>
              </a:lnSpc>
            </a:pPr>
          </a:p>
          <a:p>
            <a:pPr algn="ctr">
              <a:lnSpc>
                <a:spcPts val="3120"/>
              </a:lnSpc>
            </a:pPr>
            <a:r>
              <a:rPr lang="en-US" sz="2400">
                <a:solidFill>
                  <a:srgbClr val="937F74"/>
                </a:solidFill>
                <a:latin typeface="Nunito Sans"/>
              </a:rPr>
              <a:t>-</a:t>
            </a:r>
          </a:p>
          <a:p>
            <a:pPr algn="ctr">
              <a:lnSpc>
                <a:spcPts val="3120"/>
              </a:lnSpc>
            </a:pPr>
          </a:p>
        </p:txBody>
      </p:sp>
      <p:sp>
        <p:nvSpPr>
          <p:cNvPr name="TextBox 39" id="39"/>
          <p:cNvSpPr txBox="true"/>
          <p:nvPr/>
        </p:nvSpPr>
        <p:spPr>
          <a:xfrm rot="0">
            <a:off x="15364275" y="2467355"/>
            <a:ext cx="2799451"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Se o moderador não confirma a exclusão quando quando solicitada pelo sistema, a operação é cancelada.</a:t>
            </a:r>
          </a:p>
          <a:p>
            <a:pPr algn="ctr">
              <a:lnSpc>
                <a:spcPts val="3120"/>
              </a:lnSpc>
            </a:pPr>
            <a:r>
              <a:rPr lang="en-US" sz="2400">
                <a:solidFill>
                  <a:srgbClr val="937F74"/>
                </a:solidFill>
                <a:latin typeface="Nunito Sans"/>
              </a:rPr>
              <a:t> </a:t>
            </a:r>
          </a:p>
          <a:p>
            <a:pPr algn="ctr">
              <a:lnSpc>
                <a:spcPts val="3120"/>
              </a:lnSpc>
            </a:pPr>
            <a:r>
              <a:rPr lang="en-US" sz="2400">
                <a:solidFill>
                  <a:srgbClr val="937F74"/>
                </a:solidFill>
                <a:latin typeface="Nunito Sans"/>
              </a:rPr>
              <a:t>- Sistema exibe mensagem e sugere que o moderador tente novamente mais tarde caso alguma falha ocorra no processo de exclusão.</a:t>
            </a:r>
          </a:p>
          <a:p>
            <a:pPr algn="ctr">
              <a:lnSpc>
                <a:spcPts val="3120"/>
              </a:lnSpc>
            </a:pPr>
          </a:p>
        </p:txBody>
      </p:sp>
      <p:sp>
        <p:nvSpPr>
          <p:cNvPr name="TextBox 40" id="40"/>
          <p:cNvSpPr txBox="true"/>
          <p:nvPr/>
        </p:nvSpPr>
        <p:spPr>
          <a:xfrm rot="0">
            <a:off x="128588" y="2457830"/>
            <a:ext cx="2790825" cy="2782016"/>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 Permitir que um administrador remova um usuário do sistema quando necessário.</a:t>
            </a:r>
          </a:p>
          <a:p>
            <a:pPr algn="ctr">
              <a:lnSpc>
                <a:spcPts val="3184"/>
              </a:lnSpc>
            </a:pPr>
          </a:p>
          <a:p>
            <a:pPr algn="ctr">
              <a:lnSpc>
                <a:spcPts val="3184"/>
              </a:lnSpc>
            </a:pPr>
          </a:p>
        </p:txBody>
      </p:sp>
      <p:sp>
        <p:nvSpPr>
          <p:cNvPr name="TextBox 41" id="41"/>
          <p:cNvSpPr txBox="true"/>
          <p:nvPr/>
        </p:nvSpPr>
        <p:spPr>
          <a:xfrm rot="0">
            <a:off x="3504703" y="2467355"/>
            <a:ext cx="2276972"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Moderador</a:t>
            </a:r>
          </a:p>
        </p:txBody>
      </p:sp>
      <p:sp>
        <p:nvSpPr>
          <p:cNvPr name="TextBox 42" id="42"/>
          <p:cNvSpPr txBox="true"/>
          <p:nvPr/>
        </p:nvSpPr>
        <p:spPr>
          <a:xfrm rot="0">
            <a:off x="6263612" y="2486405"/>
            <a:ext cx="2699413" cy="38938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moderador deve estar autenticado no sistema.</a:t>
            </a:r>
          </a:p>
          <a:p>
            <a:pPr algn="ctr">
              <a:lnSpc>
                <a:spcPts val="3120"/>
              </a:lnSpc>
            </a:pPr>
          </a:p>
          <a:p>
            <a:pPr algn="ctr">
              <a:lnSpc>
                <a:spcPts val="3120"/>
              </a:lnSpc>
            </a:pPr>
            <a:r>
              <a:rPr lang="en-US" sz="2400">
                <a:solidFill>
                  <a:srgbClr val="937F74"/>
                </a:solidFill>
                <a:latin typeface="Nunito Sans"/>
              </a:rPr>
              <a:t>- O moderador deve ter acessado a função de administrar usuários.</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CCBAB0"/>
                  </a:solidFill>
                  <a:latin typeface="Nunito Sans Semi-Bold"/>
                </a:rPr>
                <a:t>31</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Casos de Usos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0" y="1309765"/>
            <a:ext cx="3048000" cy="7897890"/>
            <a:chOff x="0" y="0"/>
            <a:chExt cx="802765" cy="2080103"/>
          </a:xfrm>
        </p:grpSpPr>
        <p:sp>
          <p:nvSpPr>
            <p:cNvPr name="Freeform 11" id="11"/>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2" id="12"/>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048000" y="1309765"/>
            <a:ext cx="3048000" cy="7897890"/>
            <a:chOff x="0" y="0"/>
            <a:chExt cx="802765" cy="2080103"/>
          </a:xfrm>
        </p:grpSpPr>
        <p:sp>
          <p:nvSpPr>
            <p:cNvPr name="Freeform 14" id="14"/>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5" id="15"/>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6096000" y="1309765"/>
            <a:ext cx="3048000" cy="7897890"/>
            <a:chOff x="0" y="0"/>
            <a:chExt cx="802765" cy="2080103"/>
          </a:xfrm>
        </p:grpSpPr>
        <p:sp>
          <p:nvSpPr>
            <p:cNvPr name="Freeform 17" id="17"/>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18" id="18"/>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9144000" y="1309765"/>
            <a:ext cx="3048000" cy="7897890"/>
            <a:chOff x="0" y="0"/>
            <a:chExt cx="802765" cy="2080103"/>
          </a:xfrm>
        </p:grpSpPr>
        <p:sp>
          <p:nvSpPr>
            <p:cNvPr name="Freeform 20" id="20"/>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1" id="21"/>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12192000" y="1328815"/>
            <a:ext cx="3048000" cy="7897890"/>
            <a:chOff x="0" y="0"/>
            <a:chExt cx="802765" cy="2080103"/>
          </a:xfrm>
        </p:grpSpPr>
        <p:sp>
          <p:nvSpPr>
            <p:cNvPr name="Freeform 23" id="23"/>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4" id="24"/>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5240000" y="1309765"/>
            <a:ext cx="3048000" cy="7897890"/>
            <a:chOff x="0" y="0"/>
            <a:chExt cx="802765" cy="2080103"/>
          </a:xfrm>
        </p:grpSpPr>
        <p:sp>
          <p:nvSpPr>
            <p:cNvPr name="Freeform 26" id="26"/>
            <p:cNvSpPr/>
            <p:nvPr/>
          </p:nvSpPr>
          <p:spPr>
            <a:xfrm flipH="false" flipV="false" rot="0">
              <a:off x="0" y="0"/>
              <a:ext cx="802765" cy="2080103"/>
            </a:xfrm>
            <a:custGeom>
              <a:avLst/>
              <a:gdLst/>
              <a:ahLst/>
              <a:cxnLst/>
              <a:rect r="r" b="b" t="t" l="l"/>
              <a:pathLst>
                <a:path h="2080103" w="802765">
                  <a:moveTo>
                    <a:pt x="0" y="0"/>
                  </a:moveTo>
                  <a:lnTo>
                    <a:pt x="802765" y="0"/>
                  </a:lnTo>
                  <a:lnTo>
                    <a:pt x="802765" y="2080103"/>
                  </a:lnTo>
                  <a:lnTo>
                    <a:pt x="0" y="2080103"/>
                  </a:lnTo>
                  <a:close/>
                </a:path>
              </a:pathLst>
            </a:custGeom>
            <a:solidFill>
              <a:srgbClr val="FFFFFF"/>
            </a:solidFill>
            <a:ln w="19050" cap="sq">
              <a:solidFill>
                <a:srgbClr val="937F74"/>
              </a:solidFill>
              <a:prstDash val="solid"/>
              <a:miter/>
            </a:ln>
          </p:spPr>
        </p:sp>
        <p:sp>
          <p:nvSpPr>
            <p:cNvPr name="TextBox 27" id="27"/>
            <p:cNvSpPr txBox="true"/>
            <p:nvPr/>
          </p:nvSpPr>
          <p:spPr>
            <a:xfrm>
              <a:off x="0" y="-38100"/>
              <a:ext cx="802765" cy="2118203"/>
            </a:xfrm>
            <a:prstGeom prst="rect">
              <a:avLst/>
            </a:prstGeom>
          </p:spPr>
          <p:txBody>
            <a:bodyPr anchor="ctr" rtlCol="false" tIns="50800" lIns="50800" bIns="50800" rIns="50800"/>
            <a:lstStyle/>
            <a:p>
              <a:pPr algn="ctr">
                <a:lnSpc>
                  <a:spcPts val="2940"/>
                </a:lnSpc>
              </a:pPr>
            </a:p>
          </p:txBody>
        </p:sp>
      </p:grpSp>
      <p:sp>
        <p:nvSpPr>
          <p:cNvPr name="AutoShape 28" id="28"/>
          <p:cNvSpPr/>
          <p:nvPr/>
        </p:nvSpPr>
        <p:spPr>
          <a:xfrm>
            <a:off x="-20053" y="2354551"/>
            <a:ext cx="18288000" cy="19050"/>
          </a:xfrm>
          <a:prstGeom prst="line">
            <a:avLst/>
          </a:prstGeom>
          <a:ln cap="flat" w="38100">
            <a:solidFill>
              <a:srgbClr val="937F74"/>
            </a:solidFill>
            <a:prstDash val="solid"/>
            <a:headEnd type="none" len="sm" w="sm"/>
            <a:tailEnd type="none" len="sm" w="sm"/>
          </a:ln>
        </p:spPr>
      </p:sp>
      <p:sp>
        <p:nvSpPr>
          <p:cNvPr name="AutoShape 29" id="29"/>
          <p:cNvSpPr/>
          <p:nvPr/>
        </p:nvSpPr>
        <p:spPr>
          <a:xfrm>
            <a:off x="-20" y="1328815"/>
            <a:ext cx="18288000" cy="19050"/>
          </a:xfrm>
          <a:prstGeom prst="line">
            <a:avLst/>
          </a:prstGeom>
          <a:ln cap="flat" w="38100">
            <a:solidFill>
              <a:srgbClr val="937F74"/>
            </a:solidFill>
            <a:prstDash val="solid"/>
            <a:headEnd type="none" len="sm" w="sm"/>
            <a:tailEnd type="none" len="sm" w="sm"/>
          </a:ln>
        </p:spPr>
      </p:sp>
      <p:sp>
        <p:nvSpPr>
          <p:cNvPr name="TextBox 30" id="30"/>
          <p:cNvSpPr txBox="true"/>
          <p:nvPr/>
        </p:nvSpPr>
        <p:spPr>
          <a:xfrm rot="0">
            <a:off x="757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Objetivo</a:t>
            </a:r>
          </a:p>
        </p:txBody>
      </p:sp>
      <p:sp>
        <p:nvSpPr>
          <p:cNvPr name="TextBox 31" id="31"/>
          <p:cNvSpPr txBox="true"/>
          <p:nvPr/>
        </p:nvSpPr>
        <p:spPr>
          <a:xfrm rot="0">
            <a:off x="3805929" y="1603028"/>
            <a:ext cx="1532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Atores</a:t>
            </a:r>
          </a:p>
        </p:txBody>
      </p:sp>
      <p:sp>
        <p:nvSpPr>
          <p:cNvPr name="TextBox 32" id="32"/>
          <p:cNvSpPr txBox="true"/>
          <p:nvPr/>
        </p:nvSpPr>
        <p:spPr>
          <a:xfrm rot="0">
            <a:off x="6263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Pré-condições</a:t>
            </a:r>
          </a:p>
        </p:txBody>
      </p:sp>
      <p:sp>
        <p:nvSpPr>
          <p:cNvPr name="TextBox 33" id="33"/>
          <p:cNvSpPr txBox="true"/>
          <p:nvPr/>
        </p:nvSpPr>
        <p:spPr>
          <a:xfrm rot="0">
            <a:off x="9311612"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Pós-condições</a:t>
            </a:r>
          </a:p>
        </p:txBody>
      </p:sp>
      <p:sp>
        <p:nvSpPr>
          <p:cNvPr name="TextBox 34" id="34"/>
          <p:cNvSpPr txBox="true"/>
          <p:nvPr/>
        </p:nvSpPr>
        <p:spPr>
          <a:xfrm rot="0">
            <a:off x="12363450" y="1603028"/>
            <a:ext cx="2712776"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Principal</a:t>
            </a:r>
          </a:p>
        </p:txBody>
      </p:sp>
      <p:sp>
        <p:nvSpPr>
          <p:cNvPr name="TextBox 35" id="35"/>
          <p:cNvSpPr txBox="true"/>
          <p:nvPr/>
        </p:nvSpPr>
        <p:spPr>
          <a:xfrm rot="0">
            <a:off x="15260033" y="1603028"/>
            <a:ext cx="3007934"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a:rPr>
              <a:t>Fluxo Alternativo</a:t>
            </a:r>
          </a:p>
        </p:txBody>
      </p:sp>
      <p:sp>
        <p:nvSpPr>
          <p:cNvPr name="TextBox 36" id="36"/>
          <p:cNvSpPr txBox="true"/>
          <p:nvPr/>
        </p:nvSpPr>
        <p:spPr>
          <a:xfrm rot="0">
            <a:off x="402374" y="306666"/>
            <a:ext cx="15770968" cy="695325"/>
          </a:xfrm>
          <a:prstGeom prst="rect">
            <a:avLst/>
          </a:prstGeom>
        </p:spPr>
        <p:txBody>
          <a:bodyPr anchor="t" rtlCol="false" tIns="0" lIns="0" bIns="0" rIns="0">
            <a:spAutoFit/>
          </a:bodyPr>
          <a:lstStyle/>
          <a:p>
            <a:pPr algn="just">
              <a:lnSpc>
                <a:spcPts val="5519"/>
              </a:lnSpc>
            </a:pPr>
            <a:r>
              <a:rPr lang="en-US" sz="4599">
                <a:solidFill>
                  <a:srgbClr val="FFFFFF"/>
                </a:solidFill>
                <a:latin typeface="Nunito Sans Heavy"/>
              </a:rPr>
              <a:t>Descrição do Caso de Uso Gerar Relatório</a:t>
            </a:r>
          </a:p>
        </p:txBody>
      </p:sp>
      <p:sp>
        <p:nvSpPr>
          <p:cNvPr name="TextBox 37" id="37"/>
          <p:cNvSpPr txBox="true"/>
          <p:nvPr/>
        </p:nvSpPr>
        <p:spPr>
          <a:xfrm rot="0">
            <a:off x="9229725" y="2467355"/>
            <a:ext cx="2899438" cy="38938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moderador recebe uma planilha contendo os dados do relatório conforme solicitado, facilitando a análise e a tomada de decisões.</a:t>
            </a:r>
          </a:p>
          <a:p>
            <a:pPr algn="ctr">
              <a:lnSpc>
                <a:spcPts val="3120"/>
              </a:lnSpc>
            </a:pPr>
          </a:p>
          <a:p>
            <a:pPr algn="ctr">
              <a:lnSpc>
                <a:spcPts val="3120"/>
              </a:lnSpc>
            </a:pPr>
          </a:p>
        </p:txBody>
      </p:sp>
      <p:sp>
        <p:nvSpPr>
          <p:cNvPr name="TextBox 38" id="38"/>
          <p:cNvSpPr txBox="true"/>
          <p:nvPr/>
        </p:nvSpPr>
        <p:spPr>
          <a:xfrm rot="0">
            <a:off x="12287742" y="2461139"/>
            <a:ext cx="2864193"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Moderador acessa a função de geração de relatórios.</a:t>
            </a:r>
          </a:p>
          <a:p>
            <a:pPr algn="ctr">
              <a:lnSpc>
                <a:spcPts val="3120"/>
              </a:lnSpc>
            </a:pPr>
          </a:p>
          <a:p>
            <a:pPr algn="ctr">
              <a:lnSpc>
                <a:spcPts val="3120"/>
              </a:lnSpc>
            </a:pPr>
            <a:r>
              <a:rPr lang="en-US" sz="2400">
                <a:solidFill>
                  <a:srgbClr val="937F74"/>
                </a:solidFill>
                <a:latin typeface="Nunito Sans"/>
              </a:rPr>
              <a:t>- Moderador seleciona as colunas desejadas e confirma operação.</a:t>
            </a:r>
          </a:p>
          <a:p>
            <a:pPr algn="ctr">
              <a:lnSpc>
                <a:spcPts val="3120"/>
              </a:lnSpc>
            </a:pPr>
            <a:r>
              <a:rPr lang="en-US" sz="2400">
                <a:solidFill>
                  <a:srgbClr val="937F74"/>
                </a:solidFill>
                <a:latin typeface="Nunito Sans"/>
              </a:rPr>
              <a:t>.</a:t>
            </a:r>
          </a:p>
          <a:p>
            <a:pPr algn="ctr">
              <a:lnSpc>
                <a:spcPts val="3120"/>
              </a:lnSpc>
            </a:pPr>
            <a:r>
              <a:rPr lang="en-US" sz="2400">
                <a:solidFill>
                  <a:srgbClr val="937F74"/>
                </a:solidFill>
                <a:latin typeface="Nunito Sans"/>
              </a:rPr>
              <a:t>- Sitema recupera os dados do banco.</a:t>
            </a:r>
          </a:p>
          <a:p>
            <a:pPr algn="ctr">
              <a:lnSpc>
                <a:spcPts val="3120"/>
              </a:lnSpc>
            </a:pPr>
          </a:p>
          <a:p>
            <a:pPr algn="ctr">
              <a:lnSpc>
                <a:spcPts val="3120"/>
              </a:lnSpc>
            </a:pPr>
            <a:r>
              <a:rPr lang="en-US" sz="2400">
                <a:solidFill>
                  <a:srgbClr val="937F74"/>
                </a:solidFill>
                <a:latin typeface="Nunito Sans"/>
              </a:rPr>
              <a:t>- Sistema gera a planilha com dados recuperados e força o download.</a:t>
            </a:r>
          </a:p>
          <a:p>
            <a:pPr algn="ctr">
              <a:lnSpc>
                <a:spcPts val="3120"/>
              </a:lnSpc>
            </a:pPr>
          </a:p>
        </p:txBody>
      </p:sp>
      <p:sp>
        <p:nvSpPr>
          <p:cNvPr name="TextBox 39" id="39"/>
          <p:cNvSpPr txBox="true"/>
          <p:nvPr/>
        </p:nvSpPr>
        <p:spPr>
          <a:xfrm rot="0">
            <a:off x="15354750" y="2461139"/>
            <a:ext cx="2799451" cy="66274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Se o moderador não selecionar coluna, o sistema gera um relatório com todos os dados disponíveis.</a:t>
            </a:r>
          </a:p>
          <a:p>
            <a:pPr algn="ctr">
              <a:lnSpc>
                <a:spcPts val="3120"/>
              </a:lnSpc>
            </a:pPr>
          </a:p>
          <a:p>
            <a:pPr algn="ctr">
              <a:lnSpc>
                <a:spcPts val="3120"/>
              </a:lnSpc>
            </a:pPr>
            <a:r>
              <a:rPr lang="en-US" sz="2400">
                <a:solidFill>
                  <a:srgbClr val="937F74"/>
                </a:solidFill>
                <a:latin typeface="Nunito Sans"/>
              </a:rPr>
              <a:t>- Se algum erro ocorrer no processo de geração de relatórios, o sistema exibe mensagem de erro e sugere que o moderador tente novamente mais tarde.</a:t>
            </a:r>
          </a:p>
          <a:p>
            <a:pPr algn="ctr">
              <a:lnSpc>
                <a:spcPts val="3120"/>
              </a:lnSpc>
            </a:pPr>
          </a:p>
        </p:txBody>
      </p:sp>
      <p:sp>
        <p:nvSpPr>
          <p:cNvPr name="TextBox 40" id="40"/>
          <p:cNvSpPr txBox="true"/>
          <p:nvPr/>
        </p:nvSpPr>
        <p:spPr>
          <a:xfrm rot="0">
            <a:off x="128588" y="2451614"/>
            <a:ext cx="2790825" cy="5566567"/>
          </a:xfrm>
          <a:prstGeom prst="rect">
            <a:avLst/>
          </a:prstGeom>
        </p:spPr>
        <p:txBody>
          <a:bodyPr anchor="t" rtlCol="false" tIns="0" lIns="0" bIns="0" rIns="0">
            <a:spAutoFit/>
          </a:bodyPr>
          <a:lstStyle/>
          <a:p>
            <a:pPr algn="ctr">
              <a:lnSpc>
                <a:spcPts val="3184"/>
              </a:lnSpc>
            </a:pPr>
            <a:r>
              <a:rPr lang="en-US" sz="2449">
                <a:solidFill>
                  <a:srgbClr val="937F74"/>
                </a:solidFill>
                <a:latin typeface="Nunito Sans"/>
              </a:rPr>
              <a:t>- Permitir que um administrador gere relatórios com base nos dados do sistema e os exporte para uma planilha com colunas selecionadas conforme necessário.</a:t>
            </a:r>
          </a:p>
          <a:p>
            <a:pPr algn="ctr">
              <a:lnSpc>
                <a:spcPts val="3184"/>
              </a:lnSpc>
            </a:pPr>
          </a:p>
          <a:p>
            <a:pPr algn="ctr">
              <a:lnSpc>
                <a:spcPts val="3184"/>
              </a:lnSpc>
            </a:pPr>
          </a:p>
          <a:p>
            <a:pPr algn="ctr">
              <a:lnSpc>
                <a:spcPts val="3184"/>
              </a:lnSpc>
            </a:pPr>
          </a:p>
        </p:txBody>
      </p:sp>
      <p:sp>
        <p:nvSpPr>
          <p:cNvPr name="TextBox 41" id="41"/>
          <p:cNvSpPr txBox="true"/>
          <p:nvPr/>
        </p:nvSpPr>
        <p:spPr>
          <a:xfrm rot="0">
            <a:off x="3504703" y="2467355"/>
            <a:ext cx="2276972" cy="379095"/>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Moderador</a:t>
            </a:r>
          </a:p>
        </p:txBody>
      </p:sp>
      <p:sp>
        <p:nvSpPr>
          <p:cNvPr name="TextBox 42" id="42"/>
          <p:cNvSpPr txBox="true"/>
          <p:nvPr/>
        </p:nvSpPr>
        <p:spPr>
          <a:xfrm rot="0">
            <a:off x="6263612" y="2467355"/>
            <a:ext cx="2699413" cy="2331720"/>
          </a:xfrm>
          <a:prstGeom prst="rect">
            <a:avLst/>
          </a:prstGeom>
        </p:spPr>
        <p:txBody>
          <a:bodyPr anchor="t" rtlCol="false" tIns="0" lIns="0" bIns="0" rIns="0">
            <a:spAutoFit/>
          </a:bodyPr>
          <a:lstStyle/>
          <a:p>
            <a:pPr algn="ctr">
              <a:lnSpc>
                <a:spcPts val="3120"/>
              </a:lnSpc>
            </a:pPr>
            <a:r>
              <a:rPr lang="en-US" sz="2400">
                <a:solidFill>
                  <a:srgbClr val="937F74"/>
                </a:solidFill>
                <a:latin typeface="Nunito Sans"/>
              </a:rPr>
              <a:t>- O moderador deve estar autenticado no sistema.</a:t>
            </a:r>
          </a:p>
          <a:p>
            <a:pPr algn="ctr">
              <a:lnSpc>
                <a:spcPts val="3120"/>
              </a:lnSpc>
            </a:pPr>
          </a:p>
          <a:p>
            <a:pPr algn="ctr">
              <a:lnSpc>
                <a:spcPts val="312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2670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Estrutura do sistema.</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DIAGRAMA DE CLASSES</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32</a:t>
              </a:r>
            </a:p>
          </p:txBody>
        </p:sp>
      </p:grpSp>
      <p:sp>
        <p:nvSpPr>
          <p:cNvPr name="TextBox 13" id="13"/>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7</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80407"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 de Classes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8836846" y="1149505"/>
            <a:ext cx="7323290" cy="8039100"/>
          </a:xfrm>
          <a:custGeom>
            <a:avLst/>
            <a:gdLst/>
            <a:ahLst/>
            <a:cxnLst/>
            <a:rect r="r" b="b" t="t" l="l"/>
            <a:pathLst>
              <a:path h="8039100" w="7323290">
                <a:moveTo>
                  <a:pt x="0" y="0"/>
                </a:moveTo>
                <a:lnTo>
                  <a:pt x="7323290" y="0"/>
                </a:lnTo>
                <a:lnTo>
                  <a:pt x="7323290" y="8039100"/>
                </a:lnTo>
                <a:lnTo>
                  <a:pt x="0" y="8039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8200870" y="387946"/>
            <a:ext cx="8557142" cy="494665"/>
          </a:xfrm>
          <a:prstGeom prst="rect">
            <a:avLst/>
          </a:prstGeom>
        </p:spPr>
        <p:txBody>
          <a:bodyPr anchor="t" rtlCol="false" tIns="0" lIns="0" bIns="0" rIns="0">
            <a:spAutoFit/>
          </a:bodyPr>
          <a:lstStyle/>
          <a:p>
            <a:pPr algn="ctr">
              <a:lnSpc>
                <a:spcPts val="3965"/>
              </a:lnSpc>
            </a:pPr>
            <a:r>
              <a:rPr lang="en-US" sz="3050">
                <a:solidFill>
                  <a:srgbClr val="000000"/>
                </a:solidFill>
                <a:latin typeface="Nunito Sans Bold"/>
              </a:rPr>
              <a:t>Símbolos e Relacionamentos</a:t>
            </a:r>
            <a:r>
              <a:rPr lang="en-US" sz="3050">
                <a:solidFill>
                  <a:srgbClr val="000000"/>
                </a:solidFill>
                <a:latin typeface="Nunito Sans Bold"/>
              </a:rPr>
              <a:t> </a:t>
            </a:r>
          </a:p>
        </p:txBody>
      </p:sp>
      <p:sp>
        <p:nvSpPr>
          <p:cNvPr name="TextBox 14" id="14"/>
          <p:cNvSpPr txBox="true"/>
          <p:nvPr/>
        </p:nvSpPr>
        <p:spPr>
          <a:xfrm rot="0">
            <a:off x="556328" y="4073285"/>
            <a:ext cx="5470048" cy="2465204"/>
          </a:xfrm>
          <a:prstGeom prst="rect">
            <a:avLst/>
          </a:prstGeom>
        </p:spPr>
        <p:txBody>
          <a:bodyPr anchor="t" rtlCol="false" tIns="0" lIns="0" bIns="0" rIns="0">
            <a:spAutoFit/>
          </a:bodyPr>
          <a:lstStyle/>
          <a:p>
            <a:pPr algn="just">
              <a:lnSpc>
                <a:spcPts val="3963"/>
              </a:lnSpc>
            </a:pPr>
            <a:r>
              <a:rPr lang="en-US" sz="3048">
                <a:solidFill>
                  <a:srgbClr val="FFFFFF"/>
                </a:solidFill>
                <a:latin typeface="Nunito Sans"/>
              </a:rPr>
              <a:t>Mostra a </a:t>
            </a:r>
            <a:r>
              <a:rPr lang="en-US" sz="3048">
                <a:solidFill>
                  <a:srgbClr val="474242"/>
                </a:solidFill>
                <a:latin typeface="Nunito Sans Bold"/>
              </a:rPr>
              <a:t>estrutura do sistema</a:t>
            </a:r>
            <a:r>
              <a:rPr lang="en-US" sz="3048">
                <a:solidFill>
                  <a:srgbClr val="FFFFFF"/>
                </a:solidFill>
                <a:latin typeface="Nunito Sans"/>
              </a:rPr>
              <a:t>, detalhando as classes, seus atributos, seus métodos e os relacionamentos entre elas (GUEDES, 2018).</a:t>
            </a:r>
          </a:p>
        </p:txBody>
      </p:sp>
      <p:sp>
        <p:nvSpPr>
          <p:cNvPr name="TextBox 15" id="15"/>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Diagrama de</a:t>
            </a:r>
            <a:r>
              <a:rPr lang="en-US" sz="5599">
                <a:solidFill>
                  <a:srgbClr val="FFFFFF"/>
                </a:solidFill>
                <a:latin typeface="Nunito Sans Heavy"/>
              </a:rPr>
              <a:t> </a:t>
            </a:r>
          </a:p>
          <a:p>
            <a:pPr algn="just">
              <a:lnSpc>
                <a:spcPts val="6719"/>
              </a:lnSpc>
            </a:pPr>
            <a:r>
              <a:rPr lang="en-US" sz="5599">
                <a:solidFill>
                  <a:srgbClr val="FFFFFF"/>
                </a:solidFill>
                <a:latin typeface="Nunito Sans Heavy"/>
              </a:rPr>
              <a:t>Classes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19050"/>
            <a:ext cx="18354675" cy="9207655"/>
            <a:chOff x="0" y="0"/>
            <a:chExt cx="6208865" cy="3114688"/>
          </a:xfrm>
        </p:grpSpPr>
        <p:sp>
          <p:nvSpPr>
            <p:cNvPr name="Freeform 3" id="3"/>
            <p:cNvSpPr/>
            <p:nvPr/>
          </p:nvSpPr>
          <p:spPr>
            <a:xfrm flipH="false" flipV="false" rot="0">
              <a:off x="0" y="0"/>
              <a:ext cx="6208865" cy="3114688"/>
            </a:xfrm>
            <a:custGeom>
              <a:avLst/>
              <a:gdLst/>
              <a:ahLst/>
              <a:cxnLst/>
              <a:rect r="r" b="b" t="t" l="l"/>
              <a:pathLst>
                <a:path h="3114688" w="6208865">
                  <a:moveTo>
                    <a:pt x="0" y="0"/>
                  </a:moveTo>
                  <a:lnTo>
                    <a:pt x="6208865" y="0"/>
                  </a:lnTo>
                  <a:lnTo>
                    <a:pt x="6208865" y="3114688"/>
                  </a:lnTo>
                  <a:lnTo>
                    <a:pt x="0" y="311468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 de Classes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5232109" y="1256982"/>
            <a:ext cx="11700316" cy="7434927"/>
          </a:xfrm>
          <a:custGeom>
            <a:avLst/>
            <a:gdLst/>
            <a:ahLst/>
            <a:cxnLst/>
            <a:rect r="r" b="b" t="t" l="l"/>
            <a:pathLst>
              <a:path h="7434927" w="11700316">
                <a:moveTo>
                  <a:pt x="0" y="0"/>
                </a:moveTo>
                <a:lnTo>
                  <a:pt x="11700316" y="0"/>
                </a:lnTo>
                <a:lnTo>
                  <a:pt x="11700316" y="7434927"/>
                </a:lnTo>
                <a:lnTo>
                  <a:pt x="0" y="7434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3733216"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Diagrama de Classes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5043475"/>
            <a:ext cx="12501648" cy="1550562"/>
          </a:xfrm>
          <a:prstGeom prst="rect">
            <a:avLst/>
          </a:prstGeom>
          <a:solidFill>
            <a:srgbClr val="FFFFFF"/>
          </a:solidFill>
        </p:spPr>
      </p:sp>
      <p:sp>
        <p:nvSpPr>
          <p:cNvPr name="TextBox 5" id="5"/>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Apresentação de forma sequencial da plataforma.</a:t>
            </a:r>
          </a:p>
        </p:txBody>
      </p:sp>
      <p:sp>
        <p:nvSpPr>
          <p:cNvPr name="TextBox 6" id="6"/>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DIAGRAMAS DE SEQUÊNCIA</a:t>
            </a:r>
          </a:p>
        </p:txBody>
      </p:sp>
      <p:sp>
        <p:nvSpPr>
          <p:cNvPr name="AutoShape 7" id="7"/>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8" id="8"/>
          <p:cNvGrpSpPr/>
          <p:nvPr/>
        </p:nvGrpSpPr>
        <p:grpSpPr>
          <a:xfrm rot="0">
            <a:off x="17259300" y="279957"/>
            <a:ext cx="748743" cy="7487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35</a:t>
              </a:r>
            </a:p>
          </p:txBody>
        </p:sp>
      </p:grpSp>
      <p:sp>
        <p:nvSpPr>
          <p:cNvPr name="TextBox 11" id="11"/>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8</a:t>
            </a:r>
          </a:p>
        </p:txBody>
      </p:sp>
      <p:sp>
        <p:nvSpPr>
          <p:cNvPr name="AutoShape 12" id="12"/>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AutoShape 13" id="13"/>
          <p:cNvSpPr/>
          <p:nvPr/>
        </p:nvSpPr>
        <p:spPr>
          <a:xfrm rot="0">
            <a:off x="0" y="9226705"/>
            <a:ext cx="18288000" cy="1060295"/>
          </a:xfrm>
          <a:prstGeom prst="rect">
            <a:avLst/>
          </a:prstGeom>
          <a:solidFill>
            <a:srgbClr val="CCBAB0"/>
          </a:solidFill>
        </p:spPr>
      </p:sp>
      <p:sp>
        <p:nvSpPr>
          <p:cNvPr name="TextBox 14" id="14"/>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70882"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36</a:t>
              </a:r>
            </a:p>
          </p:txBody>
        </p:sp>
      </p:grpSp>
      <p:sp>
        <p:nvSpPr>
          <p:cNvPr name="TextBox 7" id="7"/>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8" id="8"/>
          <p:cNvGrpSpPr/>
          <p:nvPr/>
        </p:nvGrpSpPr>
        <p:grpSpPr>
          <a:xfrm rot="0">
            <a:off x="0" y="9226705"/>
            <a:ext cx="18288000" cy="1060295"/>
            <a:chOff x="0" y="0"/>
            <a:chExt cx="24384000" cy="1413727"/>
          </a:xfrm>
        </p:grpSpPr>
        <p:sp>
          <p:nvSpPr>
            <p:cNvPr name="AutoShape 9" id="9"/>
            <p:cNvSpPr/>
            <p:nvPr/>
          </p:nvSpPr>
          <p:spPr>
            <a:xfrm rot="0">
              <a:off x="0" y="0"/>
              <a:ext cx="24384000" cy="1413727"/>
            </a:xfrm>
            <a:prstGeom prst="rect">
              <a:avLst/>
            </a:prstGeom>
            <a:solidFill>
              <a:srgbClr val="CCBAB0"/>
            </a:solidFill>
          </p:spPr>
        </p:sp>
        <p:sp>
          <p:nvSpPr>
            <p:cNvPr name="TextBox 10" id="10"/>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1" id="11"/>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2" id="12"/>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3" id="13"/>
          <p:cNvSpPr/>
          <p:nvPr/>
        </p:nvSpPr>
        <p:spPr>
          <a:xfrm flipH="false" flipV="false" rot="0">
            <a:off x="6909007" y="1469639"/>
            <a:ext cx="10886589" cy="7119484"/>
          </a:xfrm>
          <a:custGeom>
            <a:avLst/>
            <a:gdLst/>
            <a:ahLst/>
            <a:cxnLst/>
            <a:rect r="r" b="b" t="t" l="l"/>
            <a:pathLst>
              <a:path h="7119484" w="10886589">
                <a:moveTo>
                  <a:pt x="0" y="0"/>
                </a:moveTo>
                <a:lnTo>
                  <a:pt x="10886590" y="0"/>
                </a:lnTo>
                <a:lnTo>
                  <a:pt x="10886590" y="7119483"/>
                </a:lnTo>
                <a:lnTo>
                  <a:pt x="0" y="71194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8200870" y="387946"/>
            <a:ext cx="8557142" cy="494665"/>
          </a:xfrm>
          <a:prstGeom prst="rect">
            <a:avLst/>
          </a:prstGeom>
        </p:spPr>
        <p:txBody>
          <a:bodyPr anchor="t" rtlCol="false" tIns="0" lIns="0" bIns="0" rIns="0">
            <a:spAutoFit/>
          </a:bodyPr>
          <a:lstStyle/>
          <a:p>
            <a:pPr algn="ctr">
              <a:lnSpc>
                <a:spcPts val="3965"/>
              </a:lnSpc>
            </a:pPr>
            <a:r>
              <a:rPr lang="en-US" sz="3050">
                <a:solidFill>
                  <a:srgbClr val="000000"/>
                </a:solidFill>
                <a:latin typeface="Nunito Sans Bold"/>
              </a:rPr>
              <a:t>Símbolos e Relacionamentos</a:t>
            </a:r>
            <a:r>
              <a:rPr lang="en-US" sz="3050">
                <a:solidFill>
                  <a:srgbClr val="000000"/>
                </a:solidFill>
                <a:latin typeface="Nunito Sans Bold"/>
              </a:rPr>
              <a:t> </a:t>
            </a:r>
          </a:p>
        </p:txBody>
      </p:sp>
      <p:sp>
        <p:nvSpPr>
          <p:cNvPr name="TextBox 15" id="15"/>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Diagramas de</a:t>
            </a:r>
            <a:r>
              <a:rPr lang="en-US" sz="5599">
                <a:solidFill>
                  <a:srgbClr val="FFFFFF"/>
                </a:solidFill>
                <a:latin typeface="Nunito Sans Heavy"/>
              </a:rPr>
              <a:t> </a:t>
            </a:r>
          </a:p>
          <a:p>
            <a:pPr algn="just">
              <a:lnSpc>
                <a:spcPts val="6719"/>
              </a:lnSpc>
            </a:pPr>
            <a:r>
              <a:rPr lang="en-US" sz="5599">
                <a:solidFill>
                  <a:srgbClr val="FFFFFF"/>
                </a:solidFill>
                <a:latin typeface="Nunito Sans Heavy"/>
              </a:rPr>
              <a:t>Sequência</a:t>
            </a:r>
          </a:p>
        </p:txBody>
      </p:sp>
      <p:sp>
        <p:nvSpPr>
          <p:cNvPr name="TextBox 16" id="16"/>
          <p:cNvSpPr txBox="true"/>
          <p:nvPr/>
        </p:nvSpPr>
        <p:spPr>
          <a:xfrm rot="0">
            <a:off x="867572" y="3638868"/>
            <a:ext cx="4664482" cy="2971165"/>
          </a:xfrm>
          <a:prstGeom prst="rect">
            <a:avLst/>
          </a:prstGeom>
        </p:spPr>
        <p:txBody>
          <a:bodyPr anchor="t" rtlCol="false" tIns="0" lIns="0" bIns="0" rIns="0">
            <a:spAutoFit/>
          </a:bodyPr>
          <a:lstStyle/>
          <a:p>
            <a:pPr algn="just">
              <a:lnSpc>
                <a:spcPts val="3965"/>
              </a:lnSpc>
            </a:pPr>
            <a:r>
              <a:rPr lang="en-US" sz="3050">
                <a:solidFill>
                  <a:srgbClr val="FFFFFF"/>
                </a:solidFill>
                <a:latin typeface="Nunito Sans"/>
              </a:rPr>
              <a:t>Ilustram </a:t>
            </a:r>
            <a:r>
              <a:rPr lang="en-US" sz="3050">
                <a:solidFill>
                  <a:srgbClr val="474242"/>
                </a:solidFill>
                <a:latin typeface="Nunito Sans Bold"/>
              </a:rPr>
              <a:t>como os objetos no sistema interagem entre si</a:t>
            </a:r>
            <a:r>
              <a:rPr lang="en-US" sz="3050">
                <a:solidFill>
                  <a:srgbClr val="FFFFFF"/>
                </a:solidFill>
                <a:latin typeface="Nunito Sans"/>
              </a:rPr>
              <a:t> em uma sequência temporal, destacando a ordem das mensagens trocadas (GUEDES, 2018).</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8575"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37</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834660" y="1687238"/>
            <a:ext cx="12073766" cy="7203676"/>
          </a:xfrm>
          <a:custGeom>
            <a:avLst/>
            <a:gdLst/>
            <a:ahLst/>
            <a:cxnLst/>
            <a:rect r="r" b="b" t="t" l="l"/>
            <a:pathLst>
              <a:path h="7203676" w="12073766">
                <a:moveTo>
                  <a:pt x="0" y="0"/>
                </a:moveTo>
                <a:lnTo>
                  <a:pt x="12073766" y="0"/>
                </a:lnTo>
                <a:lnTo>
                  <a:pt x="12073766" y="7203676"/>
                </a:lnTo>
                <a:lnTo>
                  <a:pt x="0" y="7203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3660384"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Visitante/Usuário</a:t>
            </a:r>
          </a:p>
          <a:p>
            <a:pPr algn="l">
              <a:lnSpc>
                <a:spcPts val="3965"/>
              </a:lnSpc>
            </a:pPr>
            <a:r>
              <a:rPr lang="en-US" sz="3050">
                <a:solidFill>
                  <a:srgbClr val="000000"/>
                </a:solidFill>
                <a:latin typeface="Nunito Sans Bold"/>
              </a:rPr>
              <a:t>Buscar anúncios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97525" cy="9258300"/>
            <a:chOff x="0" y="0"/>
            <a:chExt cx="6189533" cy="3131820"/>
          </a:xfrm>
        </p:grpSpPr>
        <p:sp>
          <p:nvSpPr>
            <p:cNvPr name="Freeform 3" id="3"/>
            <p:cNvSpPr/>
            <p:nvPr/>
          </p:nvSpPr>
          <p:spPr>
            <a:xfrm flipH="false" flipV="false" rot="0">
              <a:off x="0" y="0"/>
              <a:ext cx="6189533" cy="3131820"/>
            </a:xfrm>
            <a:custGeom>
              <a:avLst/>
              <a:gdLst/>
              <a:ahLst/>
              <a:cxnLst/>
              <a:rect r="r" b="b" t="t" l="l"/>
              <a:pathLst>
                <a:path h="3131820" w="6189533">
                  <a:moveTo>
                    <a:pt x="0" y="0"/>
                  </a:moveTo>
                  <a:lnTo>
                    <a:pt x="6189533" y="0"/>
                  </a:lnTo>
                  <a:lnTo>
                    <a:pt x="6189533"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38</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576868" y="1816545"/>
            <a:ext cx="12107508" cy="6653911"/>
          </a:xfrm>
          <a:custGeom>
            <a:avLst/>
            <a:gdLst/>
            <a:ahLst/>
            <a:cxnLst/>
            <a:rect r="r" b="b" t="t" l="l"/>
            <a:pathLst>
              <a:path h="6653911" w="12107508">
                <a:moveTo>
                  <a:pt x="0" y="0"/>
                </a:moveTo>
                <a:lnTo>
                  <a:pt x="12107508" y="0"/>
                </a:lnTo>
                <a:lnTo>
                  <a:pt x="12107508" y="6653910"/>
                </a:lnTo>
                <a:lnTo>
                  <a:pt x="0" y="6653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1002636"/>
            <a:ext cx="4411510"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a:t>
            </a:r>
          </a:p>
          <a:p>
            <a:pPr algn="l">
              <a:lnSpc>
                <a:spcPts val="3965"/>
              </a:lnSpc>
            </a:pPr>
            <a:r>
              <a:rPr lang="en-US" sz="3050">
                <a:solidFill>
                  <a:srgbClr val="000000"/>
                </a:solidFill>
                <a:latin typeface="Nunito Sans Bold"/>
              </a:rPr>
              <a:t>Efetuar cadastro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39</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5920277" y="1028700"/>
            <a:ext cx="9393688" cy="7969286"/>
          </a:xfrm>
          <a:custGeom>
            <a:avLst/>
            <a:gdLst/>
            <a:ahLst/>
            <a:cxnLst/>
            <a:rect r="r" b="b" t="t" l="l"/>
            <a:pathLst>
              <a:path h="7969286" w="9393688">
                <a:moveTo>
                  <a:pt x="0" y="0"/>
                </a:moveTo>
                <a:lnTo>
                  <a:pt x="9393688" y="0"/>
                </a:lnTo>
                <a:lnTo>
                  <a:pt x="9393688" y="7969286"/>
                </a:lnTo>
                <a:lnTo>
                  <a:pt x="0" y="7969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647221"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Efetuar login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07655"/>
            <a:ext cx="18288000" cy="1079345"/>
          </a:xfrm>
          <a:prstGeom prst="rect">
            <a:avLst/>
          </a:prstGeom>
          <a:solidFill>
            <a:srgbClr val="CCBAB0"/>
          </a:solidFill>
        </p:spPr>
      </p:sp>
      <p:sp>
        <p:nvSpPr>
          <p:cNvPr name="TextBox 4" id="4"/>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7618591"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Uma breve contextualização do sistema proposto.</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INTRODUÇÃO</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sp>
        <p:nvSpPr>
          <p:cNvPr name="TextBox 10" id="10"/>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1</a:t>
            </a:r>
          </a:p>
        </p:txBody>
      </p:sp>
      <p:grpSp>
        <p:nvGrpSpPr>
          <p:cNvPr name="Group 11" id="11"/>
          <p:cNvGrpSpPr/>
          <p:nvPr/>
        </p:nvGrpSpPr>
        <p:grpSpPr>
          <a:xfrm rot="0">
            <a:off x="17259300" y="279957"/>
            <a:ext cx="748743" cy="7487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a:t>
              </a:r>
            </a:p>
          </p:txBody>
        </p:sp>
      </p:gr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40</a:t>
              </a:r>
            </a:p>
          </p:txBody>
        </p:sp>
      </p:grpSp>
      <p:sp>
        <p:nvSpPr>
          <p:cNvPr name="AutoShape 7" id="7"/>
          <p:cNvSpPr/>
          <p:nvPr/>
        </p:nvSpPr>
        <p:spPr>
          <a:xfrm rot="0">
            <a:off x="0" y="9226705"/>
            <a:ext cx="18288000" cy="1060295"/>
          </a:xfrm>
          <a:prstGeom prst="rect">
            <a:avLst/>
          </a:prstGeom>
          <a:solidFill>
            <a:srgbClr val="CCBAB0"/>
          </a:solidFill>
        </p:spPr>
      </p:sp>
      <p:sp>
        <p:nvSpPr>
          <p:cNvPr name="AutoShape 8" id="8"/>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9" id="9"/>
          <p:cNvSpPr/>
          <p:nvPr/>
        </p:nvSpPr>
        <p:spPr>
          <a:xfrm flipH="false" flipV="false" rot="0">
            <a:off x="5026685" y="1028700"/>
            <a:ext cx="11321345" cy="8164072"/>
          </a:xfrm>
          <a:custGeom>
            <a:avLst/>
            <a:gdLst/>
            <a:ahLst/>
            <a:cxnLst/>
            <a:rect r="r" b="b" t="t" l="l"/>
            <a:pathLst>
              <a:path h="8164072" w="11321345">
                <a:moveTo>
                  <a:pt x="0" y="0"/>
                </a:moveTo>
                <a:lnTo>
                  <a:pt x="11321345" y="0"/>
                </a:lnTo>
                <a:lnTo>
                  <a:pt x="11321345" y="8164072"/>
                </a:lnTo>
                <a:lnTo>
                  <a:pt x="0" y="8164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66553" y="9559848"/>
            <a:ext cx="8577447" cy="4572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1" id="11"/>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TextBox 12" id="12"/>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Cadastrar anúncio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28575"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41</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5976361" y="1028700"/>
            <a:ext cx="9938771" cy="8178955"/>
          </a:xfrm>
          <a:custGeom>
            <a:avLst/>
            <a:gdLst/>
            <a:ahLst/>
            <a:cxnLst/>
            <a:rect r="r" b="b" t="t" l="l"/>
            <a:pathLst>
              <a:path h="8178955" w="9938771">
                <a:moveTo>
                  <a:pt x="0" y="0"/>
                </a:moveTo>
                <a:lnTo>
                  <a:pt x="9938771" y="0"/>
                </a:lnTo>
                <a:lnTo>
                  <a:pt x="9938771" y="8178955"/>
                </a:lnTo>
                <a:lnTo>
                  <a:pt x="0" y="8178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793283"/>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Editar anúncio próprio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42</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041037" y="1160216"/>
            <a:ext cx="10424801" cy="7901382"/>
          </a:xfrm>
          <a:custGeom>
            <a:avLst/>
            <a:gdLst/>
            <a:ahLst/>
            <a:cxnLst/>
            <a:rect r="r" b="b" t="t" l="l"/>
            <a:pathLst>
              <a:path h="7901382" w="10424801">
                <a:moveTo>
                  <a:pt x="0" y="0"/>
                </a:moveTo>
                <a:lnTo>
                  <a:pt x="10424800" y="0"/>
                </a:lnTo>
                <a:lnTo>
                  <a:pt x="10424800" y="7901382"/>
                </a:lnTo>
                <a:lnTo>
                  <a:pt x="0" y="7901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Deletar anúncio próprio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291499" y="1980565"/>
            <a:ext cx="13716544" cy="5727158"/>
          </a:xfrm>
          <a:custGeom>
            <a:avLst/>
            <a:gdLst/>
            <a:ahLst/>
            <a:cxnLst/>
            <a:rect r="r" b="b" t="t" l="l"/>
            <a:pathLst>
              <a:path h="5727158" w="13716544">
                <a:moveTo>
                  <a:pt x="0" y="0"/>
                </a:moveTo>
                <a:lnTo>
                  <a:pt x="13716544" y="0"/>
                </a:lnTo>
                <a:lnTo>
                  <a:pt x="13716544" y="5727158"/>
                </a:lnTo>
                <a:lnTo>
                  <a:pt x="0" y="5727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Favoritar anúncio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57150"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5307271" y="1028700"/>
            <a:ext cx="11590937" cy="7823883"/>
          </a:xfrm>
          <a:custGeom>
            <a:avLst/>
            <a:gdLst/>
            <a:ahLst/>
            <a:cxnLst/>
            <a:rect r="r" b="b" t="t" l="l"/>
            <a:pathLst>
              <a:path h="7823883" w="11590937">
                <a:moveTo>
                  <a:pt x="0" y="0"/>
                </a:moveTo>
                <a:lnTo>
                  <a:pt x="11590937" y="0"/>
                </a:lnTo>
                <a:lnTo>
                  <a:pt x="11590937" y="7823883"/>
                </a:lnTo>
                <a:lnTo>
                  <a:pt x="0" y="7823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Desfavoritar anúncio</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45</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841579" y="1634134"/>
            <a:ext cx="12792092" cy="6563995"/>
          </a:xfrm>
          <a:custGeom>
            <a:avLst/>
            <a:gdLst/>
            <a:ahLst/>
            <a:cxnLst/>
            <a:rect r="r" b="b" t="t" l="l"/>
            <a:pathLst>
              <a:path h="6563995" w="12792092">
                <a:moveTo>
                  <a:pt x="0" y="0"/>
                </a:moveTo>
                <a:lnTo>
                  <a:pt x="12792093" y="0"/>
                </a:lnTo>
                <a:lnTo>
                  <a:pt x="12792093" y="6563995"/>
                </a:lnTo>
                <a:lnTo>
                  <a:pt x="0" y="6563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586858" y="1596034"/>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Contactar anunciante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46</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162690" y="1980565"/>
            <a:ext cx="13096610" cy="7040075"/>
          </a:xfrm>
          <a:custGeom>
            <a:avLst/>
            <a:gdLst/>
            <a:ahLst/>
            <a:cxnLst/>
            <a:rect r="r" b="b" t="t" l="l"/>
            <a:pathLst>
              <a:path h="7040075" w="13096610">
                <a:moveTo>
                  <a:pt x="0" y="0"/>
                </a:moveTo>
                <a:lnTo>
                  <a:pt x="13096610" y="0"/>
                </a:lnTo>
                <a:lnTo>
                  <a:pt x="13096610" y="7040075"/>
                </a:lnTo>
                <a:lnTo>
                  <a:pt x="0" y="70400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Editar cadastro</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47</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375838" y="1926897"/>
            <a:ext cx="14632205" cy="5643435"/>
          </a:xfrm>
          <a:custGeom>
            <a:avLst/>
            <a:gdLst/>
            <a:ahLst/>
            <a:cxnLst/>
            <a:rect r="r" b="b" t="t" l="l"/>
            <a:pathLst>
              <a:path h="5643435" w="14632205">
                <a:moveTo>
                  <a:pt x="0" y="0"/>
                </a:moveTo>
                <a:lnTo>
                  <a:pt x="14632205" y="0"/>
                </a:lnTo>
                <a:lnTo>
                  <a:pt x="14632205" y="5643435"/>
                </a:lnTo>
                <a:lnTo>
                  <a:pt x="0" y="5643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73276" y="616228"/>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Bloquear usuário</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48</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188123" y="2067270"/>
            <a:ext cx="14819920" cy="5765504"/>
          </a:xfrm>
          <a:custGeom>
            <a:avLst/>
            <a:gdLst/>
            <a:ahLst/>
            <a:cxnLst/>
            <a:rect r="r" b="b" t="t" l="l"/>
            <a:pathLst>
              <a:path h="5765504" w="14819920">
                <a:moveTo>
                  <a:pt x="0" y="0"/>
                </a:moveTo>
                <a:lnTo>
                  <a:pt x="14819920" y="0"/>
                </a:lnTo>
                <a:lnTo>
                  <a:pt x="14819920" y="5765504"/>
                </a:lnTo>
                <a:lnTo>
                  <a:pt x="0" y="5765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45945"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Deletar usuário</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49</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012321" y="2563320"/>
            <a:ext cx="14995722" cy="5749348"/>
          </a:xfrm>
          <a:custGeom>
            <a:avLst/>
            <a:gdLst/>
            <a:ahLst/>
            <a:cxnLst/>
            <a:rect r="r" b="b" t="t" l="l"/>
            <a:pathLst>
              <a:path h="5749348" w="14995722">
                <a:moveTo>
                  <a:pt x="0" y="0"/>
                </a:moveTo>
                <a:lnTo>
                  <a:pt x="14995722" y="0"/>
                </a:lnTo>
                <a:lnTo>
                  <a:pt x="14995722" y="5749348"/>
                </a:lnTo>
                <a:lnTo>
                  <a:pt x="0" y="5749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59002" y="1573355"/>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Bloquear anúncio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46095" y="0"/>
            <a:ext cx="9741905" cy="10096500"/>
          </a:xfrm>
          <a:custGeom>
            <a:avLst/>
            <a:gdLst/>
            <a:ahLst/>
            <a:cxnLst/>
            <a:rect r="r" b="b" t="t" l="l"/>
            <a:pathLst>
              <a:path h="10096500" w="9741905">
                <a:moveTo>
                  <a:pt x="0" y="0"/>
                </a:moveTo>
                <a:lnTo>
                  <a:pt x="9741905" y="0"/>
                </a:lnTo>
                <a:lnTo>
                  <a:pt x="9741905" y="10096500"/>
                </a:lnTo>
                <a:lnTo>
                  <a:pt x="0" y="10096500"/>
                </a:lnTo>
                <a:lnTo>
                  <a:pt x="0" y="0"/>
                </a:lnTo>
                <a:close/>
              </a:path>
            </a:pathLst>
          </a:custGeom>
          <a:blipFill>
            <a:blip r:embed="rId2"/>
            <a:stretch>
              <a:fillRect l="-27729" t="0" r="-27729" b="0"/>
            </a:stretch>
          </a:blipFill>
        </p:spPr>
      </p:sp>
      <p:grpSp>
        <p:nvGrpSpPr>
          <p:cNvPr name="Group 3" id="3"/>
          <p:cNvGrpSpPr/>
          <p:nvPr/>
        </p:nvGrpSpPr>
        <p:grpSpPr>
          <a:xfrm rot="0">
            <a:off x="983456" y="3813093"/>
            <a:ext cx="5925370" cy="3706034"/>
            <a:chOff x="0" y="0"/>
            <a:chExt cx="7900493" cy="4941379"/>
          </a:xfrm>
        </p:grpSpPr>
        <p:sp>
          <p:nvSpPr>
            <p:cNvPr name="TextBox 4" id="4"/>
            <p:cNvSpPr txBox="true"/>
            <p:nvPr/>
          </p:nvSpPr>
          <p:spPr>
            <a:xfrm rot="0">
              <a:off x="0" y="0"/>
              <a:ext cx="7900493" cy="32385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474242"/>
                  </a:solidFill>
                  <a:latin typeface="Nunito Sans Semi-Bold"/>
                </a:rPr>
                <a:t>No mercado imobiliário, muitas vezes, os </a:t>
              </a:r>
              <a:r>
                <a:rPr lang="en-US" sz="3200">
                  <a:solidFill>
                    <a:srgbClr val="937F74"/>
                  </a:solidFill>
                  <a:latin typeface="Nunito Sans Semi-Bold"/>
                </a:rPr>
                <a:t>meios tradicionais para comercialização de imóveis se mostram ineficientes e pouco convenientes</a:t>
              </a:r>
              <a:r>
                <a:rPr lang="en-US" sz="3200">
                  <a:solidFill>
                    <a:srgbClr val="000000"/>
                  </a:solidFill>
                  <a:latin typeface="Nunito Sans Semi-Bold"/>
                </a:rPr>
                <a:t>.</a:t>
              </a:r>
            </a:p>
          </p:txBody>
        </p:sp>
        <p:sp>
          <p:nvSpPr>
            <p:cNvPr name="TextBox 5" id="5"/>
            <p:cNvSpPr txBox="true"/>
            <p:nvPr/>
          </p:nvSpPr>
          <p:spPr>
            <a:xfrm rot="0">
              <a:off x="0" y="3586289"/>
              <a:ext cx="7900493" cy="13550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Os meios tradicionais comumente são muito </a:t>
              </a:r>
              <a:r>
                <a:rPr lang="en-US" sz="2100">
                  <a:solidFill>
                    <a:srgbClr val="474242"/>
                  </a:solidFill>
                  <a:latin typeface="Nunito Sans Bold"/>
                </a:rPr>
                <a:t>lentos e burocráticos</a:t>
              </a:r>
              <a:r>
                <a:rPr lang="en-US" sz="2100">
                  <a:solidFill>
                    <a:srgbClr val="474242"/>
                  </a:solidFill>
                  <a:latin typeface="Nunito Sans"/>
                </a:rPr>
                <a:t>, possuem </a:t>
              </a:r>
              <a:r>
                <a:rPr lang="en-US" sz="2100">
                  <a:solidFill>
                    <a:srgbClr val="474242"/>
                  </a:solidFill>
                  <a:latin typeface="Nunito Sans Bold"/>
                </a:rPr>
                <a:t>custos elevados</a:t>
              </a:r>
              <a:r>
                <a:rPr lang="en-US" sz="2100">
                  <a:solidFill>
                    <a:srgbClr val="474242"/>
                  </a:solidFill>
                  <a:latin typeface="Nunito Sans"/>
                </a:rPr>
                <a:t> e </a:t>
              </a:r>
              <a:r>
                <a:rPr lang="en-US" sz="2100">
                  <a:solidFill>
                    <a:srgbClr val="474242"/>
                  </a:solidFill>
                  <a:latin typeface="Nunito Sans Bold"/>
                </a:rPr>
                <a:t>faltam com a transparência</a:t>
              </a:r>
              <a:r>
                <a:rPr lang="en-US" sz="2100">
                  <a:solidFill>
                    <a:srgbClr val="474242"/>
                  </a:solidFill>
                  <a:latin typeface="Nunito Sans"/>
                </a:rPr>
                <a:t> do anúncio.</a:t>
              </a:r>
            </a:p>
          </p:txBody>
        </p:sp>
      </p:grpSp>
      <p:grpSp>
        <p:nvGrpSpPr>
          <p:cNvPr name="Group 6" id="6"/>
          <p:cNvGrpSpPr/>
          <p:nvPr/>
        </p:nvGrpSpPr>
        <p:grpSpPr>
          <a:xfrm rot="0">
            <a:off x="0" y="9226705"/>
            <a:ext cx="18288000" cy="1060295"/>
            <a:chOff x="0" y="0"/>
            <a:chExt cx="24384000" cy="1413727"/>
          </a:xfrm>
        </p:grpSpPr>
        <p:sp>
          <p:nvSpPr>
            <p:cNvPr name="AutoShape 7" id="7"/>
            <p:cNvSpPr/>
            <p:nvPr/>
          </p:nvSpPr>
          <p:spPr>
            <a:xfrm rot="0">
              <a:off x="0" y="0"/>
              <a:ext cx="24384000" cy="1413727"/>
            </a:xfrm>
            <a:prstGeom prst="rect">
              <a:avLst/>
            </a:prstGeom>
            <a:solidFill>
              <a:srgbClr val="CCBAB0"/>
            </a:solidFill>
          </p:spPr>
        </p:sp>
        <p:sp>
          <p:nvSpPr>
            <p:cNvPr name="TextBox 8" id="8"/>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Introdução</a:t>
              </a:r>
            </a:p>
          </p:txBody>
        </p:sp>
        <p:sp>
          <p:nvSpPr>
            <p:cNvPr name="TextBox 9" id="9"/>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TextBox 10" id="10"/>
          <p:cNvSpPr txBox="true"/>
          <p:nvPr/>
        </p:nvSpPr>
        <p:spPr>
          <a:xfrm rot="0">
            <a:off x="983456" y="1201449"/>
            <a:ext cx="7082332" cy="1456690"/>
          </a:xfrm>
          <a:prstGeom prst="rect">
            <a:avLst/>
          </a:prstGeom>
        </p:spPr>
        <p:txBody>
          <a:bodyPr anchor="t" rtlCol="false" tIns="0" lIns="0" bIns="0" rIns="0">
            <a:spAutoFit/>
          </a:bodyPr>
          <a:lstStyle/>
          <a:p>
            <a:pPr algn="l">
              <a:lnSpc>
                <a:spcPts val="5600"/>
              </a:lnSpc>
            </a:pPr>
            <a:r>
              <a:rPr lang="en-US" sz="5600">
                <a:solidFill>
                  <a:srgbClr val="937F74"/>
                </a:solidFill>
                <a:latin typeface="Nunito Sans Heavy"/>
              </a:rPr>
              <a:t>Contexto do mercado</a:t>
            </a:r>
          </a:p>
        </p:txBody>
      </p:sp>
      <p:grpSp>
        <p:nvGrpSpPr>
          <p:cNvPr name="Group 11" id="11"/>
          <p:cNvGrpSpPr/>
          <p:nvPr/>
        </p:nvGrpSpPr>
        <p:grpSpPr>
          <a:xfrm rot="0">
            <a:off x="17259300" y="279957"/>
            <a:ext cx="748743" cy="7487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a:t>
              </a:r>
            </a:p>
          </p:txBody>
        </p:sp>
      </p:gr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50</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272712" y="2438057"/>
            <a:ext cx="14547760" cy="5523024"/>
          </a:xfrm>
          <a:custGeom>
            <a:avLst/>
            <a:gdLst/>
            <a:ahLst/>
            <a:cxnLst/>
            <a:rect r="r" b="b" t="t" l="l"/>
            <a:pathLst>
              <a:path h="5523024" w="14547760">
                <a:moveTo>
                  <a:pt x="0" y="0"/>
                </a:moveTo>
                <a:lnTo>
                  <a:pt x="14547760" y="0"/>
                </a:lnTo>
                <a:lnTo>
                  <a:pt x="14547760" y="5523024"/>
                </a:lnTo>
                <a:lnTo>
                  <a:pt x="0" y="5523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Deletar anúncio</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51</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711294" y="1789975"/>
            <a:ext cx="13720077" cy="7417680"/>
          </a:xfrm>
          <a:custGeom>
            <a:avLst/>
            <a:gdLst/>
            <a:ahLst/>
            <a:cxnLst/>
            <a:rect r="r" b="b" t="t" l="l"/>
            <a:pathLst>
              <a:path h="7417680" w="13720077">
                <a:moveTo>
                  <a:pt x="0" y="0"/>
                </a:moveTo>
                <a:lnTo>
                  <a:pt x="13720077" y="0"/>
                </a:lnTo>
                <a:lnTo>
                  <a:pt x="13720077" y="7417680"/>
                </a:lnTo>
                <a:lnTo>
                  <a:pt x="0" y="7417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Enviar e-mail</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52</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3071921" y="2297123"/>
            <a:ext cx="14187379" cy="6574923"/>
          </a:xfrm>
          <a:custGeom>
            <a:avLst/>
            <a:gdLst/>
            <a:ahLst/>
            <a:cxnLst/>
            <a:rect r="r" b="b" t="t" l="l"/>
            <a:pathLst>
              <a:path h="6574923" w="14187379">
                <a:moveTo>
                  <a:pt x="0" y="0"/>
                </a:moveTo>
                <a:lnTo>
                  <a:pt x="14187379" y="0"/>
                </a:lnTo>
                <a:lnTo>
                  <a:pt x="14187379" y="6574924"/>
                </a:lnTo>
                <a:lnTo>
                  <a:pt x="0" y="6574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 </a:t>
            </a:r>
          </a:p>
          <a:p>
            <a:pPr algn="l">
              <a:lnSpc>
                <a:spcPts val="3965"/>
              </a:lnSpc>
            </a:pPr>
            <a:r>
              <a:rPr lang="en-US" sz="3050">
                <a:solidFill>
                  <a:srgbClr val="000000"/>
                </a:solidFill>
                <a:latin typeface="Nunito Sans Bold"/>
              </a:rPr>
              <a:t>Gerar relatório</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5811305" y="1460576"/>
            <a:ext cx="10808366" cy="7747079"/>
          </a:xfrm>
          <a:custGeom>
            <a:avLst/>
            <a:gdLst/>
            <a:ahLst/>
            <a:cxnLst/>
            <a:rect r="r" b="b" t="t" l="l"/>
            <a:pathLst>
              <a:path h="7747079" w="10808366">
                <a:moveTo>
                  <a:pt x="0" y="0"/>
                </a:moveTo>
                <a:lnTo>
                  <a:pt x="10808366" y="0"/>
                </a:lnTo>
                <a:lnTo>
                  <a:pt x="10808366" y="7747079"/>
                </a:lnTo>
                <a:lnTo>
                  <a:pt x="0" y="7747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 </a:t>
            </a:r>
          </a:p>
          <a:p>
            <a:pPr algn="l">
              <a:lnSpc>
                <a:spcPts val="3965"/>
              </a:lnSpc>
            </a:pPr>
            <a:r>
              <a:rPr lang="en-US" sz="3050">
                <a:solidFill>
                  <a:srgbClr val="000000"/>
                </a:solidFill>
                <a:latin typeface="Nunito Sans Bold"/>
              </a:rPr>
              <a:t>Cadastrar administrador</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68825"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4768192" y="1980565"/>
            <a:ext cx="12875004" cy="7079825"/>
          </a:xfrm>
          <a:custGeom>
            <a:avLst/>
            <a:gdLst/>
            <a:ahLst/>
            <a:cxnLst/>
            <a:rect r="r" b="b" t="t" l="l"/>
            <a:pathLst>
              <a:path h="7079825" w="12875004">
                <a:moveTo>
                  <a:pt x="0" y="0"/>
                </a:moveTo>
                <a:lnTo>
                  <a:pt x="12875005" y="0"/>
                </a:lnTo>
                <a:lnTo>
                  <a:pt x="12875005" y="7079825"/>
                </a:lnTo>
                <a:lnTo>
                  <a:pt x="0" y="7079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a:p>
            <a:pPr algn="l">
              <a:lnSpc>
                <a:spcPts val="3965"/>
              </a:lnSpc>
            </a:pPr>
            <a:r>
              <a:rPr lang="en-US" sz="3050">
                <a:solidFill>
                  <a:srgbClr val="000000"/>
                </a:solidFill>
                <a:latin typeface="Nunito Sans Bold"/>
              </a:rPr>
              <a:t>Deletar moderador</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TextBox 3" id="3"/>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4" id="4"/>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5" id="5"/>
          <p:cNvSpPr/>
          <p:nvPr/>
        </p:nvSpPr>
        <p:spPr>
          <a:xfrm rot="0">
            <a:off x="1028700" y="5043475"/>
            <a:ext cx="12501648" cy="1550562"/>
          </a:xfrm>
          <a:prstGeom prst="rect">
            <a:avLst/>
          </a:prstGeom>
          <a:solidFill>
            <a:srgbClr val="FFFFFF"/>
          </a:solidFill>
        </p:spPr>
      </p:sp>
      <p:sp>
        <p:nvSpPr>
          <p:cNvPr name="TextBox 6" id="6"/>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Sequência e condições para coordenar comportamentos de baixo nível.</a:t>
            </a:r>
          </a:p>
        </p:txBody>
      </p:sp>
      <p:sp>
        <p:nvSpPr>
          <p:cNvPr name="TextBox 7" id="7"/>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DIAGRAMAS DE ATIVIDADES</a:t>
            </a:r>
          </a:p>
        </p:txBody>
      </p:sp>
      <p:sp>
        <p:nvSpPr>
          <p:cNvPr name="AutoShape 8" id="8"/>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55</a:t>
              </a:r>
            </a:p>
          </p:txBody>
        </p:sp>
      </p:grpSp>
      <p:sp>
        <p:nvSpPr>
          <p:cNvPr name="TextBox 12" id="12"/>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9</a:t>
            </a:r>
          </a:p>
        </p:txBody>
      </p:sp>
      <p:grpSp>
        <p:nvGrpSpPr>
          <p:cNvPr name="Group 13" id="13"/>
          <p:cNvGrpSpPr/>
          <p:nvPr/>
        </p:nvGrpSpPr>
        <p:grpSpPr>
          <a:xfrm rot="0">
            <a:off x="0" y="9226705"/>
            <a:ext cx="18288000" cy="1060295"/>
            <a:chOff x="0" y="0"/>
            <a:chExt cx="24384000" cy="1413727"/>
          </a:xfrm>
        </p:grpSpPr>
        <p:sp>
          <p:nvSpPr>
            <p:cNvPr name="AutoShape 14" id="14"/>
            <p:cNvSpPr/>
            <p:nvPr/>
          </p:nvSpPr>
          <p:spPr>
            <a:xfrm rot="0">
              <a:off x="0" y="0"/>
              <a:ext cx="24384000" cy="1413727"/>
            </a:xfrm>
            <a:prstGeom prst="rect">
              <a:avLst/>
            </a:prstGeom>
            <a:solidFill>
              <a:srgbClr val="CCBAB0"/>
            </a:solidFill>
          </p:spPr>
        </p:sp>
        <p:sp>
          <p:nvSpPr>
            <p:cNvPr name="TextBox 15" id="15"/>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16" id="16"/>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7" id="17"/>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70882"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56</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Freeform 11" id="11"/>
          <p:cNvSpPr/>
          <p:nvPr/>
        </p:nvSpPr>
        <p:spPr>
          <a:xfrm flipH="false" flipV="false" rot="0">
            <a:off x="8650193" y="1067307"/>
            <a:ext cx="7658496" cy="7970833"/>
          </a:xfrm>
          <a:custGeom>
            <a:avLst/>
            <a:gdLst/>
            <a:ahLst/>
            <a:cxnLst/>
            <a:rect r="r" b="b" t="t" l="l"/>
            <a:pathLst>
              <a:path h="7970833" w="7658496">
                <a:moveTo>
                  <a:pt x="0" y="0"/>
                </a:moveTo>
                <a:lnTo>
                  <a:pt x="7658496" y="0"/>
                </a:lnTo>
                <a:lnTo>
                  <a:pt x="7658496" y="7970833"/>
                </a:lnTo>
                <a:lnTo>
                  <a:pt x="0" y="79708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200870" y="384076"/>
            <a:ext cx="8557142" cy="494665"/>
          </a:xfrm>
          <a:prstGeom prst="rect">
            <a:avLst/>
          </a:prstGeom>
        </p:spPr>
        <p:txBody>
          <a:bodyPr anchor="t" rtlCol="false" tIns="0" lIns="0" bIns="0" rIns="0">
            <a:spAutoFit/>
          </a:bodyPr>
          <a:lstStyle/>
          <a:p>
            <a:pPr algn="ctr">
              <a:lnSpc>
                <a:spcPts val="3965"/>
              </a:lnSpc>
            </a:pPr>
            <a:r>
              <a:rPr lang="en-US" sz="3050">
                <a:solidFill>
                  <a:srgbClr val="000000"/>
                </a:solidFill>
                <a:latin typeface="Nunito Sans Bold"/>
              </a:rPr>
              <a:t>Símbolos e Relacionamentos</a:t>
            </a:r>
            <a:r>
              <a:rPr lang="en-US" sz="3050">
                <a:solidFill>
                  <a:srgbClr val="000000"/>
                </a:solidFill>
                <a:latin typeface="Nunito Sans Bold"/>
              </a:rPr>
              <a:t> </a:t>
            </a:r>
          </a:p>
        </p:txBody>
      </p:sp>
      <p:sp>
        <p:nvSpPr>
          <p:cNvPr name="TextBox 13" id="13"/>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Diagrama de</a:t>
            </a:r>
            <a:r>
              <a:rPr lang="en-US" sz="5599">
                <a:solidFill>
                  <a:srgbClr val="FFFFFF"/>
                </a:solidFill>
                <a:latin typeface="Nunito Sans Heavy"/>
              </a:rPr>
              <a:t> </a:t>
            </a:r>
          </a:p>
          <a:p>
            <a:pPr algn="just">
              <a:lnSpc>
                <a:spcPts val="6719"/>
              </a:lnSpc>
            </a:pPr>
            <a:r>
              <a:rPr lang="en-US" sz="5599">
                <a:solidFill>
                  <a:srgbClr val="FFFFFF"/>
                </a:solidFill>
                <a:latin typeface="Nunito Sans Heavy"/>
              </a:rPr>
              <a:t>Atividades</a:t>
            </a:r>
          </a:p>
        </p:txBody>
      </p:sp>
      <p:sp>
        <p:nvSpPr>
          <p:cNvPr name="TextBox 14" id="14"/>
          <p:cNvSpPr txBox="true"/>
          <p:nvPr/>
        </p:nvSpPr>
        <p:spPr>
          <a:xfrm rot="0">
            <a:off x="867572" y="3143568"/>
            <a:ext cx="4963358" cy="3961765"/>
          </a:xfrm>
          <a:prstGeom prst="rect">
            <a:avLst/>
          </a:prstGeom>
        </p:spPr>
        <p:txBody>
          <a:bodyPr anchor="t" rtlCol="false" tIns="0" lIns="0" bIns="0" rIns="0">
            <a:spAutoFit/>
          </a:bodyPr>
          <a:lstStyle/>
          <a:p>
            <a:pPr algn="just">
              <a:lnSpc>
                <a:spcPts val="3965"/>
              </a:lnSpc>
            </a:pPr>
            <a:r>
              <a:rPr lang="en-US" sz="3050">
                <a:solidFill>
                  <a:srgbClr val="FFFFFF"/>
                </a:solidFill>
                <a:latin typeface="Nunito Sans"/>
              </a:rPr>
              <a:t>É um diagrama que vai descrever as </a:t>
            </a:r>
            <a:r>
              <a:rPr lang="en-US" sz="3050">
                <a:solidFill>
                  <a:srgbClr val="474242"/>
                </a:solidFill>
                <a:latin typeface="Nunito Sans Bold"/>
              </a:rPr>
              <a:t>atividades</a:t>
            </a:r>
            <a:r>
              <a:rPr lang="en-US" sz="3050">
                <a:solidFill>
                  <a:srgbClr val="FFFFFF"/>
                </a:solidFill>
                <a:latin typeface="Nunito Sans"/>
              </a:rPr>
              <a:t> ou </a:t>
            </a:r>
            <a:r>
              <a:rPr lang="en-US" sz="3050">
                <a:solidFill>
                  <a:srgbClr val="474242"/>
                </a:solidFill>
                <a:latin typeface="Nunito Sans Bold"/>
              </a:rPr>
              <a:t>ações</a:t>
            </a:r>
            <a:r>
              <a:rPr lang="en-US" sz="3050">
                <a:solidFill>
                  <a:srgbClr val="474242"/>
                </a:solidFill>
                <a:latin typeface="Nunito Sans"/>
              </a:rPr>
              <a:t> </a:t>
            </a:r>
            <a:r>
              <a:rPr lang="en-US" sz="3050">
                <a:solidFill>
                  <a:srgbClr val="FFFFFF"/>
                </a:solidFill>
                <a:latin typeface="Nunito Sans"/>
              </a:rPr>
              <a:t>dentro para o processo, representando o </a:t>
            </a:r>
            <a:r>
              <a:rPr lang="en-US" sz="3050">
                <a:solidFill>
                  <a:srgbClr val="474242"/>
                </a:solidFill>
                <a:latin typeface="Nunito Sans Bold"/>
              </a:rPr>
              <a:t>fluxo de controle</a:t>
            </a:r>
            <a:r>
              <a:rPr lang="en-US" sz="3050">
                <a:solidFill>
                  <a:srgbClr val="FFFFFF"/>
                </a:solidFill>
                <a:latin typeface="Nunito Sans"/>
              </a:rPr>
              <a:t> de uma atividade para outra (GUEDES, 2018).</a:t>
            </a:r>
          </a:p>
          <a:p>
            <a:pPr algn="just">
              <a:lnSpc>
                <a:spcPts val="3965"/>
              </a:lnSpc>
            </a:pPr>
          </a:p>
        </p:txBody>
      </p:sp>
      <p:sp>
        <p:nvSpPr>
          <p:cNvPr name="AutoShape 15" id="15"/>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07655"/>
            <a:chOff x="0" y="0"/>
            <a:chExt cx="6186311" cy="3114688"/>
          </a:xfrm>
        </p:grpSpPr>
        <p:sp>
          <p:nvSpPr>
            <p:cNvPr name="Freeform 3" id="3"/>
            <p:cNvSpPr/>
            <p:nvPr/>
          </p:nvSpPr>
          <p:spPr>
            <a:xfrm flipH="false" flipV="false" rot="0">
              <a:off x="0" y="0"/>
              <a:ext cx="6186311" cy="3114688"/>
            </a:xfrm>
            <a:custGeom>
              <a:avLst/>
              <a:gdLst/>
              <a:ahLst/>
              <a:cxnLst/>
              <a:rect r="r" b="b" t="t" l="l"/>
              <a:pathLst>
                <a:path h="3114688" w="6186311">
                  <a:moveTo>
                    <a:pt x="0" y="0"/>
                  </a:moveTo>
                  <a:lnTo>
                    <a:pt x="6186311" y="0"/>
                  </a:lnTo>
                  <a:lnTo>
                    <a:pt x="6186311" y="3114688"/>
                  </a:lnTo>
                  <a:lnTo>
                    <a:pt x="0" y="311468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57</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TextBox 12" id="12"/>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Visitante/Usuário</a:t>
            </a:r>
          </a:p>
          <a:p>
            <a:pPr algn="l">
              <a:lnSpc>
                <a:spcPts val="3965"/>
              </a:lnSpc>
            </a:pPr>
            <a:r>
              <a:rPr lang="en-US" sz="3050">
                <a:solidFill>
                  <a:srgbClr val="000000"/>
                </a:solidFill>
                <a:latin typeface="Nunito Sans Bold"/>
              </a:rPr>
              <a:t>Buscar anúncios</a:t>
            </a:r>
          </a:p>
        </p:txBody>
      </p:sp>
      <p:sp>
        <p:nvSpPr>
          <p:cNvPr name="Freeform 13" id="13"/>
          <p:cNvSpPr/>
          <p:nvPr/>
        </p:nvSpPr>
        <p:spPr>
          <a:xfrm flipH="false" flipV="false" rot="0">
            <a:off x="7441100" y="654328"/>
            <a:ext cx="6507264" cy="8327167"/>
          </a:xfrm>
          <a:custGeom>
            <a:avLst/>
            <a:gdLst/>
            <a:ahLst/>
            <a:cxnLst/>
            <a:rect r="r" b="b" t="t" l="l"/>
            <a:pathLst>
              <a:path h="8327167" w="6507264">
                <a:moveTo>
                  <a:pt x="0" y="0"/>
                </a:moveTo>
                <a:lnTo>
                  <a:pt x="6507264" y="0"/>
                </a:lnTo>
                <a:lnTo>
                  <a:pt x="6507264" y="8327167"/>
                </a:lnTo>
                <a:lnTo>
                  <a:pt x="0" y="832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9207655"/>
            <a:chOff x="0" y="0"/>
            <a:chExt cx="6186311" cy="3114688"/>
          </a:xfrm>
        </p:grpSpPr>
        <p:sp>
          <p:nvSpPr>
            <p:cNvPr name="Freeform 3" id="3"/>
            <p:cNvSpPr/>
            <p:nvPr/>
          </p:nvSpPr>
          <p:spPr>
            <a:xfrm flipH="false" flipV="false" rot="0">
              <a:off x="0" y="0"/>
              <a:ext cx="6186311" cy="3114688"/>
            </a:xfrm>
            <a:custGeom>
              <a:avLst/>
              <a:gdLst/>
              <a:ahLst/>
              <a:cxnLst/>
              <a:rect r="r" b="b" t="t" l="l"/>
              <a:pathLst>
                <a:path h="3114688" w="6186311">
                  <a:moveTo>
                    <a:pt x="0" y="0"/>
                  </a:moveTo>
                  <a:lnTo>
                    <a:pt x="6186311" y="0"/>
                  </a:lnTo>
                  <a:lnTo>
                    <a:pt x="6186311" y="3114688"/>
                  </a:lnTo>
                  <a:lnTo>
                    <a:pt x="0" y="311468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Bold"/>
                </a:rPr>
                <a:t>58</a:t>
              </a:r>
            </a:p>
          </p:txBody>
        </p:sp>
      </p:grpSp>
      <p:sp>
        <p:nvSpPr>
          <p:cNvPr name="AutoShape 7" id="7"/>
          <p:cNvSpPr/>
          <p:nvPr/>
        </p:nvSpPr>
        <p:spPr>
          <a:xfrm rot="0">
            <a:off x="-28367" y="9225060"/>
            <a:ext cx="18316367" cy="1061940"/>
          </a:xfrm>
          <a:prstGeom prst="rect">
            <a:avLst/>
          </a:prstGeom>
          <a:solidFill>
            <a:srgbClr val="CCBAB0"/>
          </a:solidFill>
        </p:spPr>
      </p:sp>
      <p:sp>
        <p:nvSpPr>
          <p:cNvPr name="AutoShape 8" id="8"/>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9" id="9"/>
          <p:cNvSpPr/>
          <p:nvPr/>
        </p:nvSpPr>
        <p:spPr>
          <a:xfrm flipH="false" flipV="false" rot="0">
            <a:off x="6329072" y="554359"/>
            <a:ext cx="8225614" cy="8319921"/>
          </a:xfrm>
          <a:custGeom>
            <a:avLst/>
            <a:gdLst/>
            <a:ahLst/>
            <a:cxnLst/>
            <a:rect r="r" b="b" t="t" l="l"/>
            <a:pathLst>
              <a:path h="8319921" w="8225614">
                <a:moveTo>
                  <a:pt x="0" y="0"/>
                </a:moveTo>
                <a:lnTo>
                  <a:pt x="8225614" y="0"/>
                </a:lnTo>
                <a:lnTo>
                  <a:pt x="8225614" y="8319921"/>
                </a:lnTo>
                <a:lnTo>
                  <a:pt x="0" y="8319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62773" y="9558720"/>
            <a:ext cx="8590752" cy="457909"/>
          </a:xfrm>
          <a:prstGeom prst="rect">
            <a:avLst/>
          </a:prstGeom>
        </p:spPr>
        <p:txBody>
          <a:bodyPr anchor="t" rtlCol="false" tIns="0" lIns="0" bIns="0" rIns="0">
            <a:spAutoFit/>
          </a:bodyPr>
          <a:lstStyle/>
          <a:p>
            <a:pPr algn="l">
              <a:lnSpc>
                <a:spcPts val="3605"/>
              </a:lnSpc>
            </a:pPr>
            <a:r>
              <a:rPr lang="en-US" sz="3004">
                <a:solidFill>
                  <a:srgbClr val="FFFFFF"/>
                </a:solidFill>
                <a:latin typeface="Nunito Sans Bold"/>
              </a:rPr>
              <a:t>Diagramas de Atividades</a:t>
            </a:r>
          </a:p>
        </p:txBody>
      </p:sp>
      <p:sp>
        <p:nvSpPr>
          <p:cNvPr name="TextBox 11" id="11"/>
          <p:cNvSpPr txBox="true"/>
          <p:nvPr/>
        </p:nvSpPr>
        <p:spPr>
          <a:xfrm rot="0">
            <a:off x="8741171" y="9590260"/>
            <a:ext cx="9275963" cy="356728"/>
          </a:xfrm>
          <a:prstGeom prst="rect">
            <a:avLst/>
          </a:prstGeom>
        </p:spPr>
        <p:txBody>
          <a:bodyPr anchor="t" rtlCol="false" tIns="0" lIns="0" bIns="0" rIns="0">
            <a:spAutoFit/>
          </a:bodyPr>
          <a:lstStyle/>
          <a:p>
            <a:pPr algn="l">
              <a:lnSpc>
                <a:spcPts val="2944"/>
              </a:lnSpc>
            </a:pPr>
            <a:r>
              <a:rPr lang="en-US" sz="2103">
                <a:solidFill>
                  <a:srgbClr val="FFFFFF"/>
                </a:solidFill>
                <a:latin typeface="Nunito Sans Semi-Bold"/>
              </a:rPr>
              <a:t>Universidade Federal do Maranhão | Projeto e Desenvolvimento de Software</a:t>
            </a:r>
          </a:p>
        </p:txBody>
      </p:sp>
      <p:sp>
        <p:nvSpPr>
          <p:cNvPr name="TextBox 12" id="12"/>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a:t>
            </a:r>
          </a:p>
          <a:p>
            <a:pPr algn="l">
              <a:lnSpc>
                <a:spcPts val="3965"/>
              </a:lnSpc>
            </a:pPr>
            <a:r>
              <a:rPr lang="en-US" sz="3050">
                <a:solidFill>
                  <a:srgbClr val="000000"/>
                </a:solidFill>
                <a:latin typeface="Nunito Sans Bold"/>
              </a:rPr>
              <a:t>Efetuar cadastro</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59</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296260" y="799637"/>
            <a:ext cx="8265785" cy="8162463"/>
          </a:xfrm>
          <a:custGeom>
            <a:avLst/>
            <a:gdLst/>
            <a:ahLst/>
            <a:cxnLst/>
            <a:rect r="r" b="b" t="t" l="l"/>
            <a:pathLst>
              <a:path h="8162463" w="8265785">
                <a:moveTo>
                  <a:pt x="0" y="0"/>
                </a:moveTo>
                <a:lnTo>
                  <a:pt x="8265786" y="0"/>
                </a:lnTo>
                <a:lnTo>
                  <a:pt x="8265786" y="8162463"/>
                </a:lnTo>
                <a:lnTo>
                  <a:pt x="0" y="8162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Efetuar login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984988"/>
            <a:ext cx="4145367" cy="3070021"/>
            <a:chOff x="0" y="0"/>
            <a:chExt cx="5527156" cy="4093361"/>
          </a:xfrm>
        </p:grpSpPr>
        <p:sp>
          <p:nvSpPr>
            <p:cNvPr name="TextBox 3" id="3"/>
            <p:cNvSpPr txBox="true"/>
            <p:nvPr/>
          </p:nvSpPr>
          <p:spPr>
            <a:xfrm rot="0">
              <a:off x="0" y="-28575"/>
              <a:ext cx="5527156" cy="1200362"/>
            </a:xfrm>
            <a:prstGeom prst="rect">
              <a:avLst/>
            </a:prstGeom>
          </p:spPr>
          <p:txBody>
            <a:bodyPr anchor="t" rtlCol="false" tIns="0" lIns="0" bIns="0" rIns="0">
              <a:spAutoFit/>
            </a:bodyPr>
            <a:lstStyle/>
            <a:p>
              <a:pPr algn="l">
                <a:lnSpc>
                  <a:spcPts val="3639"/>
                </a:lnSpc>
              </a:pPr>
              <a:r>
                <a:rPr lang="en-US" sz="2799">
                  <a:solidFill>
                    <a:srgbClr val="474242"/>
                  </a:solidFill>
                  <a:latin typeface="Nunito Sans Bold"/>
                </a:rPr>
                <a:t>Processo lento e burocrático</a:t>
              </a:r>
            </a:p>
          </p:txBody>
        </p:sp>
        <p:sp>
          <p:nvSpPr>
            <p:cNvPr name="TextBox 4" id="4"/>
            <p:cNvSpPr txBox="true"/>
            <p:nvPr/>
          </p:nvSpPr>
          <p:spPr>
            <a:xfrm rot="0">
              <a:off x="0" y="1366671"/>
              <a:ext cx="5527156" cy="31838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O processo tradicional de comercialização de imóveis é notoriamente lento e burocrático, o que pode </a:t>
              </a:r>
              <a:r>
                <a:rPr lang="en-US" sz="2100">
                  <a:solidFill>
                    <a:srgbClr val="474242"/>
                  </a:solidFill>
                  <a:latin typeface="Nunito Sans Bold"/>
                </a:rPr>
                <a:t>prejudicar a conclusão das transações</a:t>
              </a:r>
              <a:r>
                <a:rPr lang="en-US" sz="2100">
                  <a:solidFill>
                    <a:srgbClr val="474242"/>
                  </a:solidFill>
                  <a:latin typeface="Nunito Sans"/>
                </a:rPr>
                <a:t>, podendo </a:t>
              </a:r>
              <a:r>
                <a:rPr lang="en-US" sz="2100">
                  <a:solidFill>
                    <a:srgbClr val="474242"/>
                  </a:solidFill>
                  <a:latin typeface="Nunito Sans Bold"/>
                </a:rPr>
                <a:t>atrasar </a:t>
              </a:r>
              <a:r>
                <a:rPr lang="en-US" sz="2100">
                  <a:solidFill>
                    <a:srgbClr val="474242"/>
                  </a:solidFill>
                  <a:latin typeface="Nunito Sans"/>
                </a:rPr>
                <a:t>ou até mesmo </a:t>
              </a:r>
              <a:r>
                <a:rPr lang="en-US" sz="2100">
                  <a:solidFill>
                    <a:srgbClr val="474242"/>
                  </a:solidFill>
                  <a:latin typeface="Nunito Sans Bold"/>
                </a:rPr>
                <a:t>cancelar </a:t>
              </a:r>
              <a:r>
                <a:rPr lang="en-US" sz="2100">
                  <a:solidFill>
                    <a:srgbClr val="474242"/>
                  </a:solidFill>
                  <a:latin typeface="Nunito Sans"/>
                </a:rPr>
                <a:t>a transação.</a:t>
              </a:r>
            </a:p>
          </p:txBody>
        </p:sp>
      </p:grpSp>
      <p:grpSp>
        <p:nvGrpSpPr>
          <p:cNvPr name="Group 5" id="5"/>
          <p:cNvGrpSpPr/>
          <p:nvPr/>
        </p:nvGrpSpPr>
        <p:grpSpPr>
          <a:xfrm rot="0">
            <a:off x="-114300" y="685376"/>
            <a:ext cx="12228087" cy="3127915"/>
            <a:chOff x="0" y="0"/>
            <a:chExt cx="3430542" cy="877524"/>
          </a:xfrm>
        </p:grpSpPr>
        <p:sp>
          <p:nvSpPr>
            <p:cNvPr name="Freeform 6" id="6"/>
            <p:cNvSpPr/>
            <p:nvPr/>
          </p:nvSpPr>
          <p:spPr>
            <a:xfrm flipH="false" flipV="false" rot="0">
              <a:off x="0" y="0"/>
              <a:ext cx="3430542" cy="877524"/>
            </a:xfrm>
            <a:custGeom>
              <a:avLst/>
              <a:gdLst/>
              <a:ahLst/>
              <a:cxnLst/>
              <a:rect r="r" b="b" t="t" l="l"/>
              <a:pathLst>
                <a:path h="877524" w="3430542">
                  <a:moveTo>
                    <a:pt x="0" y="0"/>
                  </a:moveTo>
                  <a:lnTo>
                    <a:pt x="3430542" y="0"/>
                  </a:lnTo>
                  <a:lnTo>
                    <a:pt x="3430542" y="877524"/>
                  </a:lnTo>
                  <a:lnTo>
                    <a:pt x="0" y="877524"/>
                  </a:lnTo>
                  <a:close/>
                </a:path>
              </a:pathLst>
            </a:custGeom>
            <a:solidFill>
              <a:srgbClr val="937F74">
                <a:alpha val="22745"/>
              </a:srgbClr>
            </a:solidFill>
          </p:spPr>
        </p:sp>
      </p:grpSp>
      <p:grpSp>
        <p:nvGrpSpPr>
          <p:cNvPr name="Group 7" id="7"/>
          <p:cNvGrpSpPr/>
          <p:nvPr/>
        </p:nvGrpSpPr>
        <p:grpSpPr>
          <a:xfrm rot="0">
            <a:off x="6964393" y="4984988"/>
            <a:ext cx="4145367" cy="1924515"/>
            <a:chOff x="0" y="0"/>
            <a:chExt cx="5527156" cy="2566020"/>
          </a:xfrm>
        </p:grpSpPr>
        <p:sp>
          <p:nvSpPr>
            <p:cNvPr name="TextBox 8" id="8"/>
            <p:cNvSpPr txBox="true"/>
            <p:nvPr/>
          </p:nvSpPr>
          <p:spPr>
            <a:xfrm rot="0">
              <a:off x="0" y="-28575"/>
              <a:ext cx="5527156" cy="590762"/>
            </a:xfrm>
            <a:prstGeom prst="rect">
              <a:avLst/>
            </a:prstGeom>
          </p:spPr>
          <p:txBody>
            <a:bodyPr anchor="t" rtlCol="false" tIns="0" lIns="0" bIns="0" rIns="0">
              <a:spAutoFit/>
            </a:bodyPr>
            <a:lstStyle/>
            <a:p>
              <a:pPr algn="l">
                <a:lnSpc>
                  <a:spcPts val="3639"/>
                </a:lnSpc>
              </a:pPr>
              <a:r>
                <a:rPr lang="en-US" sz="2799">
                  <a:solidFill>
                    <a:srgbClr val="474242"/>
                  </a:solidFill>
                  <a:latin typeface="Nunito Sans Bold"/>
                </a:rPr>
                <a:t>Custos elevados</a:t>
              </a:r>
            </a:p>
          </p:txBody>
        </p:sp>
        <p:sp>
          <p:nvSpPr>
            <p:cNvPr name="TextBox 9" id="9"/>
            <p:cNvSpPr txBox="true"/>
            <p:nvPr/>
          </p:nvSpPr>
          <p:spPr>
            <a:xfrm rot="0">
              <a:off x="0" y="753730"/>
              <a:ext cx="5527156" cy="22694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As </a:t>
              </a:r>
              <a:r>
                <a:rPr lang="en-US" sz="2100">
                  <a:solidFill>
                    <a:srgbClr val="474242"/>
                  </a:solidFill>
                  <a:latin typeface="Nunito Sans Bold"/>
                </a:rPr>
                <a:t>comissões de corretagem e outros custos</a:t>
              </a:r>
              <a:r>
                <a:rPr lang="en-US" sz="2100">
                  <a:solidFill>
                    <a:srgbClr val="474242"/>
                  </a:solidFill>
                  <a:latin typeface="Nunito Sans"/>
                </a:rPr>
                <a:t> associados à comercialização tradicional de imóveis podem </a:t>
              </a:r>
              <a:r>
                <a:rPr lang="en-US" sz="2100">
                  <a:solidFill>
                    <a:srgbClr val="474242"/>
                  </a:solidFill>
                  <a:latin typeface="Nunito Sans Bold"/>
                </a:rPr>
                <a:t>garantir o valor elevado da negociação</a:t>
              </a:r>
              <a:r>
                <a:rPr lang="en-US" sz="2100">
                  <a:solidFill>
                    <a:srgbClr val="474242"/>
                  </a:solidFill>
                  <a:latin typeface="Nunito Sans"/>
                </a:rPr>
                <a:t>.</a:t>
              </a:r>
            </a:p>
          </p:txBody>
        </p:sp>
      </p:grpSp>
      <p:grpSp>
        <p:nvGrpSpPr>
          <p:cNvPr name="Group 10" id="10"/>
          <p:cNvGrpSpPr/>
          <p:nvPr/>
        </p:nvGrpSpPr>
        <p:grpSpPr>
          <a:xfrm rot="0">
            <a:off x="12900087" y="4984988"/>
            <a:ext cx="3980454" cy="2724615"/>
            <a:chOff x="0" y="0"/>
            <a:chExt cx="5307272" cy="3632820"/>
          </a:xfrm>
        </p:grpSpPr>
        <p:sp>
          <p:nvSpPr>
            <p:cNvPr name="TextBox 11" id="11"/>
            <p:cNvSpPr txBox="true"/>
            <p:nvPr/>
          </p:nvSpPr>
          <p:spPr>
            <a:xfrm rot="0">
              <a:off x="0" y="-28575"/>
              <a:ext cx="5307272" cy="1200362"/>
            </a:xfrm>
            <a:prstGeom prst="rect">
              <a:avLst/>
            </a:prstGeom>
          </p:spPr>
          <p:txBody>
            <a:bodyPr anchor="t" rtlCol="false" tIns="0" lIns="0" bIns="0" rIns="0">
              <a:spAutoFit/>
            </a:bodyPr>
            <a:lstStyle/>
            <a:p>
              <a:pPr algn="l">
                <a:lnSpc>
                  <a:spcPts val="3639"/>
                </a:lnSpc>
              </a:pPr>
              <a:r>
                <a:rPr lang="en-US" sz="2799">
                  <a:solidFill>
                    <a:srgbClr val="474242"/>
                  </a:solidFill>
                  <a:latin typeface="Nunito Sans Bold"/>
                </a:rPr>
                <a:t>Baixa transparência do anúncio</a:t>
              </a:r>
            </a:p>
          </p:txBody>
        </p:sp>
        <p:sp>
          <p:nvSpPr>
            <p:cNvPr name="TextBox 12" id="12"/>
            <p:cNvSpPr txBox="true"/>
            <p:nvPr/>
          </p:nvSpPr>
          <p:spPr>
            <a:xfrm rot="0">
              <a:off x="0" y="1363330"/>
              <a:ext cx="5307272" cy="22694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 </a:t>
              </a:r>
              <a:r>
                <a:rPr lang="en-US" sz="2100">
                  <a:solidFill>
                    <a:srgbClr val="474242"/>
                  </a:solidFill>
                  <a:latin typeface="Nunito Sans Bold"/>
                </a:rPr>
                <a:t>falta de transparência</a:t>
              </a:r>
              <a:r>
                <a:rPr lang="en-US" sz="2100">
                  <a:solidFill>
                    <a:srgbClr val="474242"/>
                  </a:solidFill>
                  <a:latin typeface="Nunito Sans"/>
                </a:rPr>
                <a:t> nos anúncios de imóveis pode levar a </a:t>
              </a:r>
              <a:r>
                <a:rPr lang="en-US" sz="2100">
                  <a:solidFill>
                    <a:srgbClr val="474242"/>
                  </a:solidFill>
                  <a:latin typeface="Nunito Sans Bold"/>
                </a:rPr>
                <a:t>desconfianças </a:t>
              </a:r>
              <a:r>
                <a:rPr lang="en-US" sz="2100">
                  <a:solidFill>
                    <a:srgbClr val="474242"/>
                  </a:solidFill>
                  <a:latin typeface="Nunito Sans"/>
                </a:rPr>
                <a:t>e </a:t>
              </a:r>
              <a:r>
                <a:rPr lang="en-US" sz="2100">
                  <a:solidFill>
                    <a:srgbClr val="474242"/>
                  </a:solidFill>
                  <a:latin typeface="Nunito Sans Bold"/>
                </a:rPr>
                <a:t>frustrações </a:t>
              </a:r>
              <a:r>
                <a:rPr lang="en-US" sz="2100">
                  <a:solidFill>
                    <a:srgbClr val="474242"/>
                  </a:solidFill>
                  <a:latin typeface="Nunito Sans"/>
                </a:rPr>
                <a:t>tanto para compradores quanto para vendedores.</a:t>
              </a:r>
            </a:p>
          </p:txBody>
        </p:sp>
      </p:grpSp>
      <p:grpSp>
        <p:nvGrpSpPr>
          <p:cNvPr name="Group 13" id="13"/>
          <p:cNvGrpSpPr/>
          <p:nvPr/>
        </p:nvGrpSpPr>
        <p:grpSpPr>
          <a:xfrm rot="0">
            <a:off x="-20" y="9188605"/>
            <a:ext cx="18288040" cy="1098395"/>
            <a:chOff x="0" y="0"/>
            <a:chExt cx="24384053" cy="1464527"/>
          </a:xfrm>
        </p:grpSpPr>
        <p:sp>
          <p:nvSpPr>
            <p:cNvPr name="AutoShape 14" id="14"/>
            <p:cNvSpPr/>
            <p:nvPr/>
          </p:nvSpPr>
          <p:spPr>
            <a:xfrm rot="0">
              <a:off x="26" y="50800"/>
              <a:ext cx="24384000" cy="1413727"/>
            </a:xfrm>
            <a:prstGeom prst="rect">
              <a:avLst/>
            </a:prstGeom>
            <a:solidFill>
              <a:srgbClr val="CCBAB0"/>
            </a:solidFill>
          </p:spPr>
        </p:sp>
        <p:sp>
          <p:nvSpPr>
            <p:cNvPr name="TextBox 15" id="15"/>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Introdução</a:t>
              </a:r>
            </a:p>
          </p:txBody>
        </p:sp>
        <p:sp>
          <p:nvSpPr>
            <p:cNvPr name="TextBox 16" id="16"/>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7" id="17"/>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18" id="18"/>
          <p:cNvSpPr/>
          <p:nvPr/>
        </p:nvSpPr>
        <p:spPr>
          <a:xfrm flipH="true" flipV="false" rot="0">
            <a:off x="14491351" y="-2286817"/>
            <a:ext cx="5893426" cy="6766981"/>
          </a:xfrm>
          <a:custGeom>
            <a:avLst/>
            <a:gdLst/>
            <a:ahLst/>
            <a:cxnLst/>
            <a:rect r="r" b="b" t="t" l="l"/>
            <a:pathLst>
              <a:path h="6766981" w="5893426">
                <a:moveTo>
                  <a:pt x="5893426" y="0"/>
                </a:moveTo>
                <a:lnTo>
                  <a:pt x="0" y="0"/>
                </a:lnTo>
                <a:lnTo>
                  <a:pt x="0" y="6766982"/>
                </a:lnTo>
                <a:lnTo>
                  <a:pt x="5893426" y="6766982"/>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7259300" y="279957"/>
            <a:ext cx="748743" cy="7487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a:t>
              </a:r>
            </a:p>
          </p:txBody>
        </p:sp>
      </p:grpSp>
      <p:grpSp>
        <p:nvGrpSpPr>
          <p:cNvPr name="Group 22" id="22"/>
          <p:cNvGrpSpPr/>
          <p:nvPr/>
        </p:nvGrpSpPr>
        <p:grpSpPr>
          <a:xfrm rot="0">
            <a:off x="1028700" y="1096674"/>
            <a:ext cx="10088232" cy="2164842"/>
            <a:chOff x="0" y="0"/>
            <a:chExt cx="13450976" cy="2886456"/>
          </a:xfrm>
        </p:grpSpPr>
        <p:sp>
          <p:nvSpPr>
            <p:cNvPr name="TextBox 23" id="23"/>
            <p:cNvSpPr txBox="true"/>
            <p:nvPr/>
          </p:nvSpPr>
          <p:spPr>
            <a:xfrm rot="0">
              <a:off x="0" y="1657731"/>
              <a:ext cx="13450976" cy="1228725"/>
            </a:xfrm>
            <a:prstGeom prst="rect">
              <a:avLst/>
            </a:prstGeom>
          </p:spPr>
          <p:txBody>
            <a:bodyPr anchor="t" rtlCol="false" tIns="0" lIns="0" bIns="0" rIns="0">
              <a:spAutoFit/>
            </a:bodyPr>
            <a:lstStyle/>
            <a:p>
              <a:pPr algn="just">
                <a:lnSpc>
                  <a:spcPts val="3660"/>
                </a:lnSpc>
              </a:pPr>
              <a:r>
                <a:rPr lang="en-US" sz="3050">
                  <a:solidFill>
                    <a:srgbClr val="474242"/>
                  </a:solidFill>
                  <a:latin typeface="Nunito Sans"/>
                </a:rPr>
                <a:t>Alguns dos principais desafios no contexto da comercialização de imóveis</a:t>
              </a:r>
            </a:p>
          </p:txBody>
        </p:sp>
        <p:sp>
          <p:nvSpPr>
            <p:cNvPr name="TextBox 24" id="24"/>
            <p:cNvSpPr txBox="true"/>
            <p:nvPr/>
          </p:nvSpPr>
          <p:spPr>
            <a:xfrm rot="0">
              <a:off x="0" y="257175"/>
              <a:ext cx="13450976" cy="877359"/>
            </a:xfrm>
            <a:prstGeom prst="rect">
              <a:avLst/>
            </a:prstGeom>
          </p:spPr>
          <p:txBody>
            <a:bodyPr anchor="t" rtlCol="false" tIns="0" lIns="0" bIns="0" rIns="0">
              <a:spAutoFit/>
            </a:bodyPr>
            <a:lstStyle/>
            <a:p>
              <a:pPr algn="l">
                <a:lnSpc>
                  <a:spcPts val="3920"/>
                </a:lnSpc>
              </a:pPr>
              <a:r>
                <a:rPr lang="en-US" sz="5600">
                  <a:solidFill>
                    <a:srgbClr val="937F74"/>
                  </a:solidFill>
                  <a:latin typeface="Nunito Sans Heavy"/>
                </a:rPr>
                <a:t>Desafios identificados</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136980"/>
            <a:ext cx="18288000" cy="9395280"/>
            <a:chOff x="0" y="0"/>
            <a:chExt cx="6186311" cy="3178156"/>
          </a:xfrm>
        </p:grpSpPr>
        <p:sp>
          <p:nvSpPr>
            <p:cNvPr name="Freeform 3" id="3"/>
            <p:cNvSpPr/>
            <p:nvPr/>
          </p:nvSpPr>
          <p:spPr>
            <a:xfrm flipH="false" flipV="false" rot="0">
              <a:off x="0" y="0"/>
              <a:ext cx="6186311" cy="3178156"/>
            </a:xfrm>
            <a:custGeom>
              <a:avLst/>
              <a:gdLst/>
              <a:ahLst/>
              <a:cxnLst/>
              <a:rect r="r" b="b" t="t" l="l"/>
              <a:pathLst>
                <a:path h="3178156" w="6186311">
                  <a:moveTo>
                    <a:pt x="0" y="0"/>
                  </a:moveTo>
                  <a:lnTo>
                    <a:pt x="6186311" y="0"/>
                  </a:lnTo>
                  <a:lnTo>
                    <a:pt x="6186311" y="3178156"/>
                  </a:lnTo>
                  <a:lnTo>
                    <a:pt x="0" y="3178156"/>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60</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857837" y="347774"/>
            <a:ext cx="6302342" cy="8425773"/>
          </a:xfrm>
          <a:custGeom>
            <a:avLst/>
            <a:gdLst/>
            <a:ahLst/>
            <a:cxnLst/>
            <a:rect r="r" b="b" t="t" l="l"/>
            <a:pathLst>
              <a:path h="8425773" w="6302342">
                <a:moveTo>
                  <a:pt x="0" y="0"/>
                </a:moveTo>
                <a:lnTo>
                  <a:pt x="6302343" y="0"/>
                </a:lnTo>
                <a:lnTo>
                  <a:pt x="6302343" y="8425773"/>
                </a:lnTo>
                <a:lnTo>
                  <a:pt x="0" y="84257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7120881"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 </a:t>
            </a:r>
          </a:p>
          <a:p>
            <a:pPr algn="l">
              <a:lnSpc>
                <a:spcPts val="3965"/>
              </a:lnSpc>
            </a:pPr>
            <a:r>
              <a:rPr lang="en-US" sz="3050">
                <a:solidFill>
                  <a:srgbClr val="000000"/>
                </a:solidFill>
                <a:latin typeface="Nunito Sans Bold"/>
              </a:rPr>
              <a:t>Cadastrar anúncio</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6186311" y="0"/>
                  </a:lnTo>
                  <a:lnTo>
                    <a:pt x="618631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61</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935012" y="279957"/>
            <a:ext cx="6042914" cy="8732254"/>
          </a:xfrm>
          <a:custGeom>
            <a:avLst/>
            <a:gdLst/>
            <a:ahLst/>
            <a:cxnLst/>
            <a:rect r="r" b="b" t="t" l="l"/>
            <a:pathLst>
              <a:path h="8732254" w="6042914">
                <a:moveTo>
                  <a:pt x="0" y="0"/>
                </a:moveTo>
                <a:lnTo>
                  <a:pt x="6042915" y="0"/>
                </a:lnTo>
                <a:lnTo>
                  <a:pt x="6042915" y="8732254"/>
                </a:lnTo>
                <a:lnTo>
                  <a:pt x="0" y="8732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 </a:t>
            </a:r>
          </a:p>
          <a:p>
            <a:pPr algn="l">
              <a:lnSpc>
                <a:spcPts val="3965"/>
              </a:lnSpc>
            </a:pPr>
            <a:r>
              <a:rPr lang="en-US" sz="3050">
                <a:solidFill>
                  <a:srgbClr val="000000"/>
                </a:solidFill>
                <a:latin typeface="Nunito Sans Bold"/>
              </a:rPr>
              <a:t>Editar anúncio próprio</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62</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918178" y="302704"/>
            <a:ext cx="7545856" cy="8621296"/>
          </a:xfrm>
          <a:custGeom>
            <a:avLst/>
            <a:gdLst/>
            <a:ahLst/>
            <a:cxnLst/>
            <a:rect r="r" b="b" t="t" l="l"/>
            <a:pathLst>
              <a:path h="8621296" w="7545856">
                <a:moveTo>
                  <a:pt x="0" y="0"/>
                </a:moveTo>
                <a:lnTo>
                  <a:pt x="7545857" y="0"/>
                </a:lnTo>
                <a:lnTo>
                  <a:pt x="7545857" y="8621297"/>
                </a:lnTo>
                <a:lnTo>
                  <a:pt x="0" y="8621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Deletar anúncio próprio</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663194" y="316919"/>
            <a:ext cx="6312780" cy="8592867"/>
          </a:xfrm>
          <a:custGeom>
            <a:avLst/>
            <a:gdLst/>
            <a:ahLst/>
            <a:cxnLst/>
            <a:rect r="r" b="b" t="t" l="l"/>
            <a:pathLst>
              <a:path h="8592867" w="6312780">
                <a:moveTo>
                  <a:pt x="0" y="0"/>
                </a:moveTo>
                <a:lnTo>
                  <a:pt x="6312779" y="0"/>
                </a:lnTo>
                <a:lnTo>
                  <a:pt x="6312779" y="8592867"/>
                </a:lnTo>
                <a:lnTo>
                  <a:pt x="0" y="8592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Favoritar anúncio</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588650" y="376753"/>
            <a:ext cx="6267150" cy="8504793"/>
          </a:xfrm>
          <a:custGeom>
            <a:avLst/>
            <a:gdLst/>
            <a:ahLst/>
            <a:cxnLst/>
            <a:rect r="r" b="b" t="t" l="l"/>
            <a:pathLst>
              <a:path h="8504793" w="6267150">
                <a:moveTo>
                  <a:pt x="0" y="0"/>
                </a:moveTo>
                <a:lnTo>
                  <a:pt x="6267149" y="0"/>
                </a:lnTo>
                <a:lnTo>
                  <a:pt x="6267149" y="8504794"/>
                </a:lnTo>
                <a:lnTo>
                  <a:pt x="0" y="8504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Desfavoritar anúncio</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26705"/>
            <a:chOff x="0" y="0"/>
            <a:chExt cx="6186311" cy="3121132"/>
          </a:xfrm>
        </p:grpSpPr>
        <p:sp>
          <p:nvSpPr>
            <p:cNvPr name="Freeform 3" id="3"/>
            <p:cNvSpPr/>
            <p:nvPr/>
          </p:nvSpPr>
          <p:spPr>
            <a:xfrm flipH="false" flipV="false" rot="0">
              <a:off x="0" y="0"/>
              <a:ext cx="6186311" cy="3121132"/>
            </a:xfrm>
            <a:custGeom>
              <a:avLst/>
              <a:gdLst/>
              <a:ahLst/>
              <a:cxnLst/>
              <a:rect r="r" b="b" t="t" l="l"/>
              <a:pathLst>
                <a:path h="3121132" w="6186311">
                  <a:moveTo>
                    <a:pt x="0" y="0"/>
                  </a:moveTo>
                  <a:lnTo>
                    <a:pt x="6186311" y="0"/>
                  </a:lnTo>
                  <a:lnTo>
                    <a:pt x="6186311" y="3121132"/>
                  </a:lnTo>
                  <a:lnTo>
                    <a:pt x="0" y="3121132"/>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65</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9476465" y="279957"/>
            <a:ext cx="5018818" cy="8566384"/>
          </a:xfrm>
          <a:custGeom>
            <a:avLst/>
            <a:gdLst/>
            <a:ahLst/>
            <a:cxnLst/>
            <a:rect r="r" b="b" t="t" l="l"/>
            <a:pathLst>
              <a:path h="8566384" w="5018818">
                <a:moveTo>
                  <a:pt x="0" y="0"/>
                </a:moveTo>
                <a:lnTo>
                  <a:pt x="5018818" y="0"/>
                </a:lnTo>
                <a:lnTo>
                  <a:pt x="5018818" y="8566384"/>
                </a:lnTo>
                <a:lnTo>
                  <a:pt x="0" y="8566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9061584"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Contactar anunciante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66</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213836" y="853441"/>
            <a:ext cx="7937016" cy="8184375"/>
          </a:xfrm>
          <a:custGeom>
            <a:avLst/>
            <a:gdLst/>
            <a:ahLst/>
            <a:cxnLst/>
            <a:rect r="r" b="b" t="t" l="l"/>
            <a:pathLst>
              <a:path h="8184375" w="7937016">
                <a:moveTo>
                  <a:pt x="0" y="0"/>
                </a:moveTo>
                <a:lnTo>
                  <a:pt x="7937016" y="0"/>
                </a:lnTo>
                <a:lnTo>
                  <a:pt x="7937016" y="8184375"/>
                </a:lnTo>
                <a:lnTo>
                  <a:pt x="0" y="818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Editar cadastro</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67</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8409306" y="329270"/>
            <a:ext cx="5490854" cy="8599760"/>
          </a:xfrm>
          <a:custGeom>
            <a:avLst/>
            <a:gdLst/>
            <a:ahLst/>
            <a:cxnLst/>
            <a:rect r="r" b="b" t="t" l="l"/>
            <a:pathLst>
              <a:path h="8599760" w="5490854">
                <a:moveTo>
                  <a:pt x="0" y="0"/>
                </a:moveTo>
                <a:lnTo>
                  <a:pt x="5490854" y="0"/>
                </a:lnTo>
                <a:lnTo>
                  <a:pt x="5490854" y="8599760"/>
                </a:lnTo>
                <a:lnTo>
                  <a:pt x="0" y="8599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Bloquear usuário</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9525"/>
            <a:ext cx="18288000" cy="9248775"/>
            <a:chOff x="0" y="0"/>
            <a:chExt cx="6186311" cy="3128598"/>
          </a:xfrm>
        </p:grpSpPr>
        <p:sp>
          <p:nvSpPr>
            <p:cNvPr name="Freeform 3" id="3"/>
            <p:cNvSpPr/>
            <p:nvPr/>
          </p:nvSpPr>
          <p:spPr>
            <a:xfrm flipH="false" flipV="false" rot="0">
              <a:off x="0" y="0"/>
              <a:ext cx="6186311" cy="3128598"/>
            </a:xfrm>
            <a:custGeom>
              <a:avLst/>
              <a:gdLst/>
              <a:ahLst/>
              <a:cxnLst/>
              <a:rect r="r" b="b" t="t" l="l"/>
              <a:pathLst>
                <a:path h="3128598" w="6186311">
                  <a:moveTo>
                    <a:pt x="0" y="0"/>
                  </a:moveTo>
                  <a:lnTo>
                    <a:pt x="6186311" y="0"/>
                  </a:lnTo>
                  <a:lnTo>
                    <a:pt x="6186311" y="3128598"/>
                  </a:lnTo>
                  <a:lnTo>
                    <a:pt x="0" y="3128598"/>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68</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Sequência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8082567" y="393987"/>
            <a:ext cx="5277029" cy="8479851"/>
          </a:xfrm>
          <a:custGeom>
            <a:avLst/>
            <a:gdLst/>
            <a:ahLst/>
            <a:cxnLst/>
            <a:rect r="r" b="b" t="t" l="l"/>
            <a:pathLst>
              <a:path h="8479851" w="5277029">
                <a:moveTo>
                  <a:pt x="0" y="0"/>
                </a:moveTo>
                <a:lnTo>
                  <a:pt x="5277029" y="0"/>
                </a:lnTo>
                <a:lnTo>
                  <a:pt x="5277029" y="8479851"/>
                </a:lnTo>
                <a:lnTo>
                  <a:pt x="0" y="847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 </a:t>
            </a:r>
          </a:p>
          <a:p>
            <a:pPr algn="l">
              <a:lnSpc>
                <a:spcPts val="3965"/>
              </a:lnSpc>
            </a:pPr>
            <a:r>
              <a:rPr lang="en-US" sz="3050">
                <a:solidFill>
                  <a:srgbClr val="000000"/>
                </a:solidFill>
                <a:latin typeface="Nunito Sans Bold"/>
              </a:rPr>
              <a:t>Deletar usuário</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6186311" y="0"/>
                  </a:lnTo>
                  <a:lnTo>
                    <a:pt x="618631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69</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628205" y="464433"/>
            <a:ext cx="5258266" cy="8578877"/>
          </a:xfrm>
          <a:custGeom>
            <a:avLst/>
            <a:gdLst/>
            <a:ahLst/>
            <a:cxnLst/>
            <a:rect r="r" b="b" t="t" l="l"/>
            <a:pathLst>
              <a:path h="8578877" w="5258266">
                <a:moveTo>
                  <a:pt x="0" y="0"/>
                </a:moveTo>
                <a:lnTo>
                  <a:pt x="5258267" y="0"/>
                </a:lnTo>
                <a:lnTo>
                  <a:pt x="5258267" y="8578877"/>
                </a:lnTo>
                <a:lnTo>
                  <a:pt x="0" y="8578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Bloquear anúncio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3456" y="1201449"/>
            <a:ext cx="7894895" cy="1456690"/>
          </a:xfrm>
          <a:prstGeom prst="rect">
            <a:avLst/>
          </a:prstGeom>
        </p:spPr>
        <p:txBody>
          <a:bodyPr anchor="t" rtlCol="false" tIns="0" lIns="0" bIns="0" rIns="0">
            <a:spAutoFit/>
          </a:bodyPr>
          <a:lstStyle/>
          <a:p>
            <a:pPr algn="l">
              <a:lnSpc>
                <a:spcPts val="5600"/>
              </a:lnSpc>
            </a:pPr>
            <a:r>
              <a:rPr lang="en-US" sz="5600">
                <a:solidFill>
                  <a:srgbClr val="937F74"/>
                </a:solidFill>
                <a:latin typeface="Nunito Sans Heavy"/>
              </a:rPr>
              <a:t>Justificativa do sistema</a:t>
            </a:r>
          </a:p>
        </p:txBody>
      </p:sp>
      <p:sp>
        <p:nvSpPr>
          <p:cNvPr name="TextBox 3" id="3"/>
          <p:cNvSpPr txBox="true"/>
          <p:nvPr/>
        </p:nvSpPr>
        <p:spPr>
          <a:xfrm rot="0">
            <a:off x="983456" y="3054572"/>
            <a:ext cx="5898932" cy="2971165"/>
          </a:xfrm>
          <a:prstGeom prst="rect">
            <a:avLst/>
          </a:prstGeom>
        </p:spPr>
        <p:txBody>
          <a:bodyPr anchor="t" rtlCol="false" tIns="0" lIns="0" bIns="0" rIns="0">
            <a:spAutoFit/>
          </a:bodyPr>
          <a:lstStyle/>
          <a:p>
            <a:pPr algn="just">
              <a:lnSpc>
                <a:spcPts val="3965"/>
              </a:lnSpc>
            </a:pPr>
            <a:r>
              <a:rPr lang="en-US" sz="3050">
                <a:solidFill>
                  <a:srgbClr val="474242"/>
                </a:solidFill>
                <a:latin typeface="Nunito Sans Semi-Bold"/>
              </a:rPr>
              <a:t>Diante desses desafios, a criação de um </a:t>
            </a:r>
            <a:r>
              <a:rPr lang="en-US" sz="3050">
                <a:solidFill>
                  <a:srgbClr val="937F74"/>
                </a:solidFill>
                <a:latin typeface="Nunito Sans Bold"/>
              </a:rPr>
              <a:t>Portal de Vendas de Imóveis</a:t>
            </a:r>
            <a:r>
              <a:rPr lang="en-US" sz="3050">
                <a:solidFill>
                  <a:srgbClr val="474242"/>
                </a:solidFill>
                <a:latin typeface="Nunito Sans Semi-Bold"/>
              </a:rPr>
              <a:t> surge como uma solução eficaz para melhorar a </a:t>
            </a:r>
            <a:r>
              <a:rPr lang="en-US" sz="3050">
                <a:solidFill>
                  <a:srgbClr val="937F74"/>
                </a:solidFill>
                <a:latin typeface="Nunito Sans Bold"/>
              </a:rPr>
              <a:t>eficiência, transparência e conveniência</a:t>
            </a:r>
            <a:r>
              <a:rPr lang="en-US" sz="3050">
                <a:solidFill>
                  <a:srgbClr val="474242"/>
                </a:solidFill>
                <a:latin typeface="Nunito Sans Semi-Bold"/>
              </a:rPr>
              <a:t> no mercado imobiliário.</a:t>
            </a:r>
          </a:p>
        </p:txBody>
      </p:sp>
      <p:sp>
        <p:nvSpPr>
          <p:cNvPr name="TextBox 4" id="4"/>
          <p:cNvSpPr txBox="true"/>
          <p:nvPr/>
        </p:nvSpPr>
        <p:spPr>
          <a:xfrm rot="0">
            <a:off x="983456" y="6242360"/>
            <a:ext cx="5898932" cy="204978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Ao oferecer uma solução digital abrangente e intuitiva, podemos transformar a forma como as transações imobiliárias são realizadas, tornando as </a:t>
            </a:r>
            <a:r>
              <a:rPr lang="en-US" sz="2100">
                <a:solidFill>
                  <a:srgbClr val="474242"/>
                </a:solidFill>
                <a:latin typeface="Nunito Sans Bold"/>
              </a:rPr>
              <a:t>negociações mais rápidas, menos custosas e mais transparentes</a:t>
            </a:r>
            <a:r>
              <a:rPr lang="en-US" sz="2100">
                <a:solidFill>
                  <a:srgbClr val="474242"/>
                </a:solidFill>
                <a:latin typeface="Nunito Sans"/>
              </a:rPr>
              <a:t> com relação às informações dos anúncios.</a:t>
            </a:r>
          </a:p>
        </p:txBody>
      </p:sp>
      <p:grpSp>
        <p:nvGrpSpPr>
          <p:cNvPr name="Group 5" id="5"/>
          <p:cNvGrpSpPr/>
          <p:nvPr/>
        </p:nvGrpSpPr>
        <p:grpSpPr>
          <a:xfrm rot="0">
            <a:off x="9347694" y="0"/>
            <a:ext cx="8940306" cy="10287000"/>
            <a:chOff x="0" y="0"/>
            <a:chExt cx="11920408" cy="13716000"/>
          </a:xfrm>
        </p:grpSpPr>
        <p:pic>
          <p:nvPicPr>
            <p:cNvPr name="Picture 6" id="6"/>
            <p:cNvPicPr>
              <a:picLocks noChangeAspect="true"/>
            </p:cNvPicPr>
            <p:nvPr/>
          </p:nvPicPr>
          <p:blipFill>
            <a:blip r:embed="rId2"/>
            <a:srcRect l="41462" t="0" r="598" b="0"/>
            <a:stretch>
              <a:fillRect/>
            </a:stretch>
          </p:blipFill>
          <p:spPr>
            <a:xfrm flipH="false" flipV="false">
              <a:off x="0" y="0"/>
              <a:ext cx="11920408" cy="13716000"/>
            </a:xfrm>
            <a:prstGeom prst="rect">
              <a:avLst/>
            </a:prstGeom>
          </p:spPr>
        </p:pic>
      </p:grpSp>
      <p:sp>
        <p:nvSpPr>
          <p:cNvPr name="AutoShape 7" id="7"/>
          <p:cNvSpPr/>
          <p:nvPr/>
        </p:nvSpPr>
        <p:spPr>
          <a:xfrm rot="0">
            <a:off x="0" y="10096500"/>
            <a:ext cx="18288000" cy="0"/>
          </a:xfrm>
          <a:prstGeom prst="line">
            <a:avLst/>
          </a:prstGeom>
          <a:ln cap="flat" w="190500">
            <a:solidFill>
              <a:srgbClr val="CCBAB0"/>
            </a:solidFill>
            <a:prstDash val="solid"/>
            <a:headEnd type="none" len="sm" w="sm"/>
            <a:tailEnd type="none" len="sm" w="sm"/>
          </a:ln>
        </p:spPr>
      </p:sp>
      <p:grpSp>
        <p:nvGrpSpPr>
          <p:cNvPr name="Group 8" id="8"/>
          <p:cNvGrpSpPr/>
          <p:nvPr/>
        </p:nvGrpSpPr>
        <p:grpSpPr>
          <a:xfrm rot="0">
            <a:off x="0" y="9226705"/>
            <a:ext cx="18288000" cy="1060295"/>
            <a:chOff x="0" y="0"/>
            <a:chExt cx="24384000" cy="1413727"/>
          </a:xfrm>
        </p:grpSpPr>
        <p:sp>
          <p:nvSpPr>
            <p:cNvPr name="AutoShape 9" id="9"/>
            <p:cNvSpPr/>
            <p:nvPr/>
          </p:nvSpPr>
          <p:spPr>
            <a:xfrm rot="0">
              <a:off x="0" y="0"/>
              <a:ext cx="24384000" cy="1413727"/>
            </a:xfrm>
            <a:prstGeom prst="rect">
              <a:avLst/>
            </a:prstGeom>
            <a:solidFill>
              <a:srgbClr val="CCBAB0"/>
            </a:solidFill>
          </p:spPr>
        </p:sp>
        <p:sp>
          <p:nvSpPr>
            <p:cNvPr name="TextBox 10" id="10"/>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Introdução</a:t>
              </a:r>
            </a:p>
          </p:txBody>
        </p:sp>
        <p:sp>
          <p:nvSpPr>
            <p:cNvPr name="TextBox 11" id="11"/>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12" id="12"/>
          <p:cNvGrpSpPr/>
          <p:nvPr/>
        </p:nvGrpSpPr>
        <p:grpSpPr>
          <a:xfrm rot="0">
            <a:off x="17259300" y="279957"/>
            <a:ext cx="748743" cy="7487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a:t>
              </a:r>
            </a:p>
          </p:txBody>
        </p:sp>
      </p:grpSp>
      <p:sp>
        <p:nvSpPr>
          <p:cNvPr name="AutoShape 15" id="15"/>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70</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8290469" y="427511"/>
            <a:ext cx="5766361" cy="8403278"/>
          </a:xfrm>
          <a:custGeom>
            <a:avLst/>
            <a:gdLst/>
            <a:ahLst/>
            <a:cxnLst/>
            <a:rect r="r" b="b" t="t" l="l"/>
            <a:pathLst>
              <a:path h="8403278" w="5766361">
                <a:moveTo>
                  <a:pt x="0" y="0"/>
                </a:moveTo>
                <a:lnTo>
                  <a:pt x="5766361" y="0"/>
                </a:lnTo>
                <a:lnTo>
                  <a:pt x="5766361" y="8403278"/>
                </a:lnTo>
                <a:lnTo>
                  <a:pt x="0" y="8403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Deletar anúncio</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71</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892637" y="654328"/>
            <a:ext cx="5386411" cy="8313500"/>
          </a:xfrm>
          <a:custGeom>
            <a:avLst/>
            <a:gdLst/>
            <a:ahLst/>
            <a:cxnLst/>
            <a:rect r="r" b="b" t="t" l="l"/>
            <a:pathLst>
              <a:path h="8313500" w="5386411">
                <a:moveTo>
                  <a:pt x="0" y="0"/>
                </a:moveTo>
                <a:lnTo>
                  <a:pt x="5386411" y="0"/>
                </a:lnTo>
                <a:lnTo>
                  <a:pt x="5386411" y="8313501"/>
                </a:lnTo>
                <a:lnTo>
                  <a:pt x="0" y="831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Enviar e-mail</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72</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968928" y="710170"/>
            <a:ext cx="4734339" cy="7837961"/>
          </a:xfrm>
          <a:custGeom>
            <a:avLst/>
            <a:gdLst/>
            <a:ahLst/>
            <a:cxnLst/>
            <a:rect r="r" b="b" t="t" l="l"/>
            <a:pathLst>
              <a:path h="7837961" w="4734339">
                <a:moveTo>
                  <a:pt x="0" y="0"/>
                </a:moveTo>
                <a:lnTo>
                  <a:pt x="4734339" y="0"/>
                </a:lnTo>
                <a:lnTo>
                  <a:pt x="4734339" y="7837960"/>
                </a:lnTo>
                <a:lnTo>
                  <a:pt x="0" y="7837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Gerar relatório</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73</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456505" y="460928"/>
            <a:ext cx="6082848" cy="8443613"/>
          </a:xfrm>
          <a:custGeom>
            <a:avLst/>
            <a:gdLst/>
            <a:ahLst/>
            <a:cxnLst/>
            <a:rect r="r" b="b" t="t" l="l"/>
            <a:pathLst>
              <a:path h="8443613" w="6082848">
                <a:moveTo>
                  <a:pt x="0" y="0"/>
                </a:moveTo>
                <a:lnTo>
                  <a:pt x="6082848" y="0"/>
                </a:lnTo>
                <a:lnTo>
                  <a:pt x="6082848" y="8443614"/>
                </a:lnTo>
                <a:lnTo>
                  <a:pt x="0" y="8443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a:p>
            <a:pPr algn="l">
              <a:lnSpc>
                <a:spcPts val="3965"/>
              </a:lnSpc>
            </a:pPr>
            <a:r>
              <a:rPr lang="en-US" sz="3050">
                <a:solidFill>
                  <a:srgbClr val="000000"/>
                </a:solidFill>
                <a:latin typeface="Nunito Sans Bold"/>
              </a:rPr>
              <a:t>Cadastrar moderador</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6186311" cy="3131820"/>
          </a:xfrm>
        </p:grpSpPr>
        <p:sp>
          <p:nvSpPr>
            <p:cNvPr name="Freeform 3" id="3"/>
            <p:cNvSpPr/>
            <p:nvPr/>
          </p:nvSpPr>
          <p:spPr>
            <a:xfrm flipH="false" flipV="false" rot="0">
              <a:off x="0" y="0"/>
              <a:ext cx="6186311" cy="3131820"/>
            </a:xfrm>
            <a:custGeom>
              <a:avLst/>
              <a:gdLst/>
              <a:ahLst/>
              <a:cxnLst/>
              <a:rect r="r" b="b" t="t" l="l"/>
              <a:pathLst>
                <a:path h="3131820" w="6186311">
                  <a:moveTo>
                    <a:pt x="0" y="0"/>
                  </a:moveTo>
                  <a:lnTo>
                    <a:pt x="6186311" y="0"/>
                  </a:lnTo>
                  <a:lnTo>
                    <a:pt x="6186311" y="3131820"/>
                  </a:lnTo>
                  <a:lnTo>
                    <a:pt x="0" y="313182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74</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53715"/>
              <a:ext cx="11436597" cy="600075"/>
            </a:xfrm>
            <a:prstGeom prst="rect">
              <a:avLst/>
            </a:prstGeom>
          </p:spPr>
          <p:txBody>
            <a:bodyPr anchor="t" rtlCol="false" tIns="0" lIns="0" bIns="0" rIns="0">
              <a:spAutoFit/>
            </a:bodyPr>
            <a:lstStyle/>
            <a:p>
              <a:pPr algn="l">
                <a:lnSpc>
                  <a:spcPts val="3599"/>
                </a:lnSpc>
              </a:pPr>
              <a:r>
                <a:rPr lang="en-US" sz="2999">
                  <a:solidFill>
                    <a:srgbClr val="FFFFFF"/>
                  </a:solidFill>
                  <a:latin typeface="Nunito Sans Bold"/>
                </a:rPr>
                <a:t>Diagramas de Atividades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39"/>
                </a:lnSpc>
              </a:pPr>
              <a:r>
                <a:rPr lang="en-US" sz="2099">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6883004" y="384577"/>
            <a:ext cx="6275774" cy="8489145"/>
          </a:xfrm>
          <a:custGeom>
            <a:avLst/>
            <a:gdLst/>
            <a:ahLst/>
            <a:cxnLst/>
            <a:rect r="r" b="b" t="t" l="l"/>
            <a:pathLst>
              <a:path h="8489145" w="6275774">
                <a:moveTo>
                  <a:pt x="0" y="0"/>
                </a:moveTo>
                <a:lnTo>
                  <a:pt x="6275774" y="0"/>
                </a:lnTo>
                <a:lnTo>
                  <a:pt x="6275774" y="8489146"/>
                </a:lnTo>
                <a:lnTo>
                  <a:pt x="0" y="8489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a:p>
            <a:pPr algn="l">
              <a:lnSpc>
                <a:spcPts val="3965"/>
              </a:lnSpc>
            </a:pPr>
            <a:r>
              <a:rPr lang="en-US" sz="3050">
                <a:solidFill>
                  <a:srgbClr val="000000"/>
                </a:solidFill>
                <a:latin typeface="Nunito Sans Bold"/>
              </a:rPr>
              <a:t>Deletar moderador</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0765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Comportamento de um conjunto finito de transições de estado.</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DIAGRAMAS DE ESTADOS</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75</a:t>
              </a:r>
            </a:p>
          </p:txBody>
        </p:sp>
      </p:grpSp>
      <p:sp>
        <p:nvSpPr>
          <p:cNvPr name="TextBox 13" id="13"/>
          <p:cNvSpPr txBox="true"/>
          <p:nvPr/>
        </p:nvSpPr>
        <p:spPr>
          <a:xfrm rot="0">
            <a:off x="1282543" y="5355206"/>
            <a:ext cx="762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10</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70882"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76</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1" id="11"/>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2" id="12"/>
          <p:cNvSpPr/>
          <p:nvPr/>
        </p:nvSpPr>
        <p:spPr>
          <a:xfrm flipH="false" flipV="false" rot="0">
            <a:off x="7657321" y="2212137"/>
            <a:ext cx="9976350" cy="5862725"/>
          </a:xfrm>
          <a:custGeom>
            <a:avLst/>
            <a:gdLst/>
            <a:ahLst/>
            <a:cxnLst/>
            <a:rect r="r" b="b" t="t" l="l"/>
            <a:pathLst>
              <a:path h="5862725" w="9976350">
                <a:moveTo>
                  <a:pt x="0" y="0"/>
                </a:moveTo>
                <a:lnTo>
                  <a:pt x="9976351" y="0"/>
                </a:lnTo>
                <a:lnTo>
                  <a:pt x="9976351" y="5862726"/>
                </a:lnTo>
                <a:lnTo>
                  <a:pt x="0" y="5862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8200870" y="384076"/>
            <a:ext cx="8557142" cy="494665"/>
          </a:xfrm>
          <a:prstGeom prst="rect">
            <a:avLst/>
          </a:prstGeom>
        </p:spPr>
        <p:txBody>
          <a:bodyPr anchor="t" rtlCol="false" tIns="0" lIns="0" bIns="0" rIns="0">
            <a:spAutoFit/>
          </a:bodyPr>
          <a:lstStyle/>
          <a:p>
            <a:pPr algn="ctr">
              <a:lnSpc>
                <a:spcPts val="3965"/>
              </a:lnSpc>
            </a:pPr>
            <a:r>
              <a:rPr lang="en-US" sz="3050">
                <a:solidFill>
                  <a:srgbClr val="000000"/>
                </a:solidFill>
                <a:latin typeface="Nunito Sans Bold"/>
              </a:rPr>
              <a:t>Símbolos e Relacionamentos</a:t>
            </a:r>
            <a:r>
              <a:rPr lang="en-US" sz="3050">
                <a:solidFill>
                  <a:srgbClr val="000000"/>
                </a:solidFill>
                <a:latin typeface="Nunito Sans Bold"/>
              </a:rPr>
              <a:t> </a:t>
            </a:r>
          </a:p>
        </p:txBody>
      </p:sp>
      <p:sp>
        <p:nvSpPr>
          <p:cNvPr name="TextBox 14" id="14"/>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Diagramas de Estados</a:t>
            </a:r>
          </a:p>
        </p:txBody>
      </p:sp>
      <p:sp>
        <p:nvSpPr>
          <p:cNvPr name="TextBox 15" id="15"/>
          <p:cNvSpPr txBox="true"/>
          <p:nvPr/>
        </p:nvSpPr>
        <p:spPr>
          <a:xfrm rot="0">
            <a:off x="867572" y="3143568"/>
            <a:ext cx="4963358" cy="3961765"/>
          </a:xfrm>
          <a:prstGeom prst="rect">
            <a:avLst/>
          </a:prstGeom>
        </p:spPr>
        <p:txBody>
          <a:bodyPr anchor="t" rtlCol="false" tIns="0" lIns="0" bIns="0" rIns="0">
            <a:spAutoFit/>
          </a:bodyPr>
          <a:lstStyle/>
          <a:p>
            <a:pPr algn="just">
              <a:lnSpc>
                <a:spcPts val="3965"/>
              </a:lnSpc>
            </a:pPr>
            <a:r>
              <a:rPr lang="en-US" sz="3050">
                <a:solidFill>
                  <a:srgbClr val="FFFFFF"/>
                </a:solidFill>
                <a:latin typeface="Nunito Sans"/>
              </a:rPr>
              <a:t>Descreve o estado ou situação na qual o </a:t>
            </a:r>
            <a:r>
              <a:rPr lang="en-US" sz="3050">
                <a:solidFill>
                  <a:srgbClr val="474242"/>
                </a:solidFill>
                <a:latin typeface="Nunito Sans Bold"/>
              </a:rPr>
              <a:t>objeto </a:t>
            </a:r>
            <a:r>
              <a:rPr lang="en-US" sz="3050">
                <a:solidFill>
                  <a:srgbClr val="FFFFFF"/>
                </a:solidFill>
                <a:latin typeface="Nunito Sans"/>
              </a:rPr>
              <a:t>se encontra em um determinado </a:t>
            </a:r>
            <a:r>
              <a:rPr lang="en-US" sz="3050">
                <a:solidFill>
                  <a:srgbClr val="474242"/>
                </a:solidFill>
                <a:latin typeface="Nunito Sans Bold"/>
              </a:rPr>
              <a:t>ponto da execução</a:t>
            </a:r>
            <a:r>
              <a:rPr lang="en-US" sz="3050">
                <a:solidFill>
                  <a:srgbClr val="FFFFFF"/>
                </a:solidFill>
                <a:latin typeface="Nunito Sans"/>
              </a:rPr>
              <a:t> de um processo dentro do sistema por meio de </a:t>
            </a:r>
            <a:r>
              <a:rPr lang="en-US" sz="3050">
                <a:solidFill>
                  <a:srgbClr val="474242"/>
                </a:solidFill>
                <a:latin typeface="Nunito Sans Bold"/>
              </a:rPr>
              <a:t>transições </a:t>
            </a:r>
            <a:r>
              <a:rPr lang="en-US" sz="3050">
                <a:solidFill>
                  <a:srgbClr val="FFFFFF"/>
                </a:solidFill>
                <a:latin typeface="Nunito Sans"/>
              </a:rPr>
              <a:t>(GUEDES, 2018).</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68825"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77</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632333" y="500344"/>
            <a:ext cx="8343196" cy="8415746"/>
          </a:xfrm>
          <a:custGeom>
            <a:avLst/>
            <a:gdLst/>
            <a:ahLst/>
            <a:cxnLst/>
            <a:rect r="r" b="b" t="t" l="l"/>
            <a:pathLst>
              <a:path h="8415746" w="8343196">
                <a:moveTo>
                  <a:pt x="0" y="0"/>
                </a:moveTo>
                <a:lnTo>
                  <a:pt x="8343196" y="0"/>
                </a:lnTo>
                <a:lnTo>
                  <a:pt x="8343196" y="8415746"/>
                </a:lnTo>
                <a:lnTo>
                  <a:pt x="0" y="8415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3240505"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Vistante/Usuário </a:t>
            </a:r>
          </a:p>
          <a:p>
            <a:pPr algn="l">
              <a:lnSpc>
                <a:spcPts val="3965"/>
              </a:lnSpc>
            </a:pPr>
            <a:r>
              <a:rPr lang="en-US" sz="3050">
                <a:solidFill>
                  <a:srgbClr val="000000"/>
                </a:solidFill>
                <a:latin typeface="Nunito Sans Bold"/>
              </a:rPr>
              <a:t>Buscar anúncios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68825"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78</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307271" y="1028700"/>
            <a:ext cx="10365553" cy="7950742"/>
          </a:xfrm>
          <a:custGeom>
            <a:avLst/>
            <a:gdLst/>
            <a:ahLst/>
            <a:cxnLst/>
            <a:rect r="r" b="b" t="t" l="l"/>
            <a:pathLst>
              <a:path h="7950742" w="10365553">
                <a:moveTo>
                  <a:pt x="0" y="0"/>
                </a:moveTo>
                <a:lnTo>
                  <a:pt x="10365553" y="0"/>
                </a:lnTo>
                <a:lnTo>
                  <a:pt x="10365553" y="7950742"/>
                </a:lnTo>
                <a:lnTo>
                  <a:pt x="0" y="7950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Visitante</a:t>
            </a:r>
          </a:p>
          <a:p>
            <a:pPr algn="l">
              <a:lnSpc>
                <a:spcPts val="3965"/>
              </a:lnSpc>
            </a:pPr>
            <a:r>
              <a:rPr lang="en-US" sz="3050">
                <a:solidFill>
                  <a:srgbClr val="000000"/>
                </a:solidFill>
                <a:latin typeface="Nunito Sans Bold"/>
              </a:rPr>
              <a:t>Efetuar cadastro</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79</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3929380" y="3379694"/>
            <a:ext cx="14078663" cy="3457917"/>
          </a:xfrm>
          <a:custGeom>
            <a:avLst/>
            <a:gdLst/>
            <a:ahLst/>
            <a:cxnLst/>
            <a:rect r="r" b="b" t="t" l="l"/>
            <a:pathLst>
              <a:path h="3457917" w="14078663">
                <a:moveTo>
                  <a:pt x="0" y="0"/>
                </a:moveTo>
                <a:lnTo>
                  <a:pt x="14078663" y="0"/>
                </a:lnTo>
                <a:lnTo>
                  <a:pt x="14078663" y="3457917"/>
                </a:lnTo>
                <a:lnTo>
                  <a:pt x="0" y="3457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Efetuar login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5043475"/>
            <a:ext cx="12501648" cy="1550562"/>
          </a:xfrm>
          <a:prstGeom prst="rect">
            <a:avLst/>
          </a:prstGeom>
          <a:solidFill>
            <a:srgbClr val="FFFFFF"/>
          </a:solidFill>
        </p:spPr>
      </p:sp>
      <p:sp>
        <p:nvSpPr>
          <p:cNvPr name="TextBox 5" id="5"/>
          <p:cNvSpPr txBox="true"/>
          <p:nvPr/>
        </p:nvSpPr>
        <p:spPr>
          <a:xfrm rot="0">
            <a:off x="2707682" y="5888549"/>
            <a:ext cx="7618591"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Principal objetivo do sistema desenvolvido.</a:t>
            </a:r>
          </a:p>
        </p:txBody>
      </p:sp>
      <p:sp>
        <p:nvSpPr>
          <p:cNvPr name="TextBox 6" id="6"/>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OBJETIVO DO PROJETO</a:t>
            </a:r>
          </a:p>
        </p:txBody>
      </p:sp>
      <p:sp>
        <p:nvSpPr>
          <p:cNvPr name="AutoShape 7" id="7"/>
          <p:cNvSpPr/>
          <p:nvPr/>
        </p:nvSpPr>
        <p:spPr>
          <a:xfrm>
            <a:off x="2238860" y="5275926"/>
            <a:ext cx="0" cy="1085660"/>
          </a:xfrm>
          <a:prstGeom prst="line">
            <a:avLst/>
          </a:prstGeom>
          <a:ln cap="flat" w="38100">
            <a:solidFill>
              <a:srgbClr val="CCBAB0"/>
            </a:solidFill>
            <a:prstDash val="solid"/>
            <a:headEnd type="none" len="sm" w="sm"/>
            <a:tailEnd type="none" len="sm" w="sm"/>
          </a:ln>
        </p:spPr>
      </p:sp>
      <p:sp>
        <p:nvSpPr>
          <p:cNvPr name="TextBox 8" id="8"/>
          <p:cNvSpPr txBox="true"/>
          <p:nvPr/>
        </p:nvSpPr>
        <p:spPr>
          <a:xfrm rot="0">
            <a:off x="1472671" y="5355206"/>
            <a:ext cx="381744"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2</a:t>
            </a:r>
          </a:p>
        </p:txBody>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a:t>
              </a:r>
            </a:p>
          </p:txBody>
        </p:sp>
      </p:grpSp>
      <p:grpSp>
        <p:nvGrpSpPr>
          <p:cNvPr name="Group 12" id="12"/>
          <p:cNvGrpSpPr/>
          <p:nvPr/>
        </p:nvGrpSpPr>
        <p:grpSpPr>
          <a:xfrm rot="0">
            <a:off x="-20" y="9188605"/>
            <a:ext cx="18288040" cy="1098395"/>
            <a:chOff x="0" y="0"/>
            <a:chExt cx="24384053" cy="1464527"/>
          </a:xfrm>
        </p:grpSpPr>
        <p:sp>
          <p:nvSpPr>
            <p:cNvPr name="AutoShape 13" id="13"/>
            <p:cNvSpPr/>
            <p:nvPr/>
          </p:nvSpPr>
          <p:spPr>
            <a:xfrm rot="0">
              <a:off x="26" y="50800"/>
              <a:ext cx="24384000" cy="1413727"/>
            </a:xfrm>
            <a:prstGeom prst="rect">
              <a:avLst/>
            </a:prstGeom>
            <a:solidFill>
              <a:srgbClr val="CCBAB0"/>
            </a:solidFill>
          </p:spPr>
        </p:sp>
        <p:sp>
          <p:nvSpPr>
            <p:cNvPr name="TextBox 14" id="14"/>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p>
          </p:txBody>
        </p:sp>
        <p:sp>
          <p:nvSpPr>
            <p:cNvPr name="TextBox 15" id="15"/>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16" id="16"/>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80</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829333" y="279957"/>
            <a:ext cx="10318905" cy="8567531"/>
          </a:xfrm>
          <a:custGeom>
            <a:avLst/>
            <a:gdLst/>
            <a:ahLst/>
            <a:cxnLst/>
            <a:rect r="r" b="b" t="t" l="l"/>
            <a:pathLst>
              <a:path h="8567531" w="10318905">
                <a:moveTo>
                  <a:pt x="0" y="0"/>
                </a:moveTo>
                <a:lnTo>
                  <a:pt x="10318906" y="0"/>
                </a:lnTo>
                <a:lnTo>
                  <a:pt x="10318906" y="8567531"/>
                </a:lnTo>
                <a:lnTo>
                  <a:pt x="0" y="8567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Cadastrar anúncio</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81</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142271" y="2189105"/>
            <a:ext cx="12255384" cy="6391060"/>
          </a:xfrm>
          <a:custGeom>
            <a:avLst/>
            <a:gdLst/>
            <a:ahLst/>
            <a:cxnLst/>
            <a:rect r="r" b="b" t="t" l="l"/>
            <a:pathLst>
              <a:path h="6391060" w="12255384">
                <a:moveTo>
                  <a:pt x="0" y="0"/>
                </a:moveTo>
                <a:lnTo>
                  <a:pt x="12255385" y="0"/>
                </a:lnTo>
                <a:lnTo>
                  <a:pt x="12255385" y="6391060"/>
                </a:lnTo>
                <a:lnTo>
                  <a:pt x="0" y="6391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Editar anúncio próprio</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82</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416694" y="1646337"/>
            <a:ext cx="12591349" cy="6994327"/>
          </a:xfrm>
          <a:custGeom>
            <a:avLst/>
            <a:gdLst/>
            <a:ahLst/>
            <a:cxnLst/>
            <a:rect r="r" b="b" t="t" l="l"/>
            <a:pathLst>
              <a:path h="6994327" w="12591349">
                <a:moveTo>
                  <a:pt x="0" y="0"/>
                </a:moveTo>
                <a:lnTo>
                  <a:pt x="12591349" y="0"/>
                </a:lnTo>
                <a:lnTo>
                  <a:pt x="12591349" y="6994326"/>
                </a:lnTo>
                <a:lnTo>
                  <a:pt x="0" y="6994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Deletar anúncio próprio</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83</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4909106" y="2337828"/>
            <a:ext cx="12724566" cy="5219460"/>
          </a:xfrm>
          <a:custGeom>
            <a:avLst/>
            <a:gdLst/>
            <a:ahLst/>
            <a:cxnLst/>
            <a:rect r="r" b="b" t="t" l="l"/>
            <a:pathLst>
              <a:path h="5219460" w="12724566">
                <a:moveTo>
                  <a:pt x="0" y="0"/>
                </a:moveTo>
                <a:lnTo>
                  <a:pt x="12724566" y="0"/>
                </a:lnTo>
                <a:lnTo>
                  <a:pt x="12724566" y="5219460"/>
                </a:lnTo>
                <a:lnTo>
                  <a:pt x="0" y="5219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Contactar anunciante</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84</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6542595" y="1028700"/>
            <a:ext cx="9083307" cy="7845846"/>
          </a:xfrm>
          <a:custGeom>
            <a:avLst/>
            <a:gdLst/>
            <a:ahLst/>
            <a:cxnLst/>
            <a:rect r="r" b="b" t="t" l="l"/>
            <a:pathLst>
              <a:path h="7845846" w="9083307">
                <a:moveTo>
                  <a:pt x="0" y="0"/>
                </a:moveTo>
                <a:lnTo>
                  <a:pt x="9083307" y="0"/>
                </a:lnTo>
                <a:lnTo>
                  <a:pt x="9083307" y="7845846"/>
                </a:lnTo>
                <a:lnTo>
                  <a:pt x="0" y="7845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Usuário</a:t>
            </a:r>
          </a:p>
          <a:p>
            <a:pPr algn="l">
              <a:lnSpc>
                <a:spcPts val="3965"/>
              </a:lnSpc>
            </a:pPr>
            <a:r>
              <a:rPr lang="en-US" sz="3050">
                <a:solidFill>
                  <a:srgbClr val="000000"/>
                </a:solidFill>
                <a:latin typeface="Nunito Sans Bold"/>
              </a:rPr>
              <a:t>Editar cadastro</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85</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4475152" y="1028700"/>
            <a:ext cx="12189493" cy="7649444"/>
          </a:xfrm>
          <a:custGeom>
            <a:avLst/>
            <a:gdLst/>
            <a:ahLst/>
            <a:cxnLst/>
            <a:rect r="r" b="b" t="t" l="l"/>
            <a:pathLst>
              <a:path h="7649444" w="12189493">
                <a:moveTo>
                  <a:pt x="0" y="0"/>
                </a:moveTo>
                <a:lnTo>
                  <a:pt x="12189493" y="0"/>
                </a:lnTo>
                <a:lnTo>
                  <a:pt x="12189493" y="7649444"/>
                </a:lnTo>
                <a:lnTo>
                  <a:pt x="0" y="7649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 </a:t>
            </a:r>
          </a:p>
          <a:p>
            <a:pPr algn="l">
              <a:lnSpc>
                <a:spcPts val="3965"/>
              </a:lnSpc>
            </a:pPr>
            <a:r>
              <a:rPr lang="en-US" sz="3050">
                <a:solidFill>
                  <a:srgbClr val="000000"/>
                </a:solidFill>
                <a:latin typeface="Nunito Sans Bold"/>
              </a:rPr>
              <a:t>Enviar e-mail</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86</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5307271" y="456349"/>
            <a:ext cx="9838952" cy="8396822"/>
          </a:xfrm>
          <a:custGeom>
            <a:avLst/>
            <a:gdLst/>
            <a:ahLst/>
            <a:cxnLst/>
            <a:rect r="r" b="b" t="t" l="l"/>
            <a:pathLst>
              <a:path h="8396822" w="9838952">
                <a:moveTo>
                  <a:pt x="0" y="0"/>
                </a:moveTo>
                <a:lnTo>
                  <a:pt x="9838952" y="0"/>
                </a:lnTo>
                <a:lnTo>
                  <a:pt x="9838952" y="8396822"/>
                </a:lnTo>
                <a:lnTo>
                  <a:pt x="0" y="8396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Moderador</a:t>
            </a:r>
          </a:p>
          <a:p>
            <a:pPr algn="l">
              <a:lnSpc>
                <a:spcPts val="3965"/>
              </a:lnSpc>
            </a:pPr>
            <a:r>
              <a:rPr lang="en-US" sz="3050">
                <a:solidFill>
                  <a:srgbClr val="000000"/>
                </a:solidFill>
                <a:latin typeface="Nunito Sans Bold"/>
              </a:rPr>
              <a:t>Gerar relatório</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68825"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87</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6708797" y="1341968"/>
            <a:ext cx="9699732" cy="7603065"/>
          </a:xfrm>
          <a:custGeom>
            <a:avLst/>
            <a:gdLst/>
            <a:ahLst/>
            <a:cxnLst/>
            <a:rect r="r" b="b" t="t" l="l"/>
            <a:pathLst>
              <a:path h="7603065" w="9699732">
                <a:moveTo>
                  <a:pt x="0" y="0"/>
                </a:moveTo>
                <a:lnTo>
                  <a:pt x="9699732" y="0"/>
                </a:lnTo>
                <a:lnTo>
                  <a:pt x="9699732" y="7603064"/>
                </a:lnTo>
                <a:lnTo>
                  <a:pt x="0" y="7603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a:p>
            <a:pPr algn="l">
              <a:lnSpc>
                <a:spcPts val="3965"/>
              </a:lnSpc>
            </a:pPr>
            <a:r>
              <a:rPr lang="en-US" sz="3050">
                <a:solidFill>
                  <a:srgbClr val="000000"/>
                </a:solidFill>
                <a:latin typeface="Nunito Sans Bold"/>
              </a:rPr>
              <a:t>Cadastrar moderador</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88</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Diagramas de Estados</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TextBox 10" id="10"/>
          <p:cNvSpPr txBox="true"/>
          <p:nvPr/>
        </p:nvSpPr>
        <p:spPr>
          <a:xfrm rot="0">
            <a:off x="1028700" y="990600"/>
            <a:ext cx="8557142" cy="9899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Administrador</a:t>
            </a:r>
          </a:p>
          <a:p>
            <a:pPr algn="l">
              <a:lnSpc>
                <a:spcPts val="3965"/>
              </a:lnSpc>
            </a:pPr>
            <a:r>
              <a:rPr lang="en-US" sz="3050">
                <a:solidFill>
                  <a:srgbClr val="000000"/>
                </a:solidFill>
                <a:latin typeface="Nunito Sans Bold"/>
              </a:rPr>
              <a:t>Deletar Moderador</a:t>
            </a:r>
          </a:p>
        </p:txBody>
      </p:sp>
      <p:sp>
        <p:nvSpPr>
          <p:cNvPr name="Freeform 11" id="11"/>
          <p:cNvSpPr/>
          <p:nvPr/>
        </p:nvSpPr>
        <p:spPr>
          <a:xfrm flipH="false" flipV="false" rot="0">
            <a:off x="5307271" y="1028700"/>
            <a:ext cx="11393894" cy="7809667"/>
          </a:xfrm>
          <a:custGeom>
            <a:avLst/>
            <a:gdLst/>
            <a:ahLst/>
            <a:cxnLst/>
            <a:rect r="r" b="b" t="t" l="l"/>
            <a:pathLst>
              <a:path h="7809667" w="11393894">
                <a:moveTo>
                  <a:pt x="0" y="0"/>
                </a:moveTo>
                <a:lnTo>
                  <a:pt x="11393894" y="0"/>
                </a:lnTo>
                <a:lnTo>
                  <a:pt x="11393894" y="7809667"/>
                </a:lnTo>
                <a:lnTo>
                  <a:pt x="0" y="7809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2670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Conclusão do objetivo de portal de vendas de imóveis.</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CONCLUSÃO</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89</a:t>
              </a:r>
            </a:p>
          </p:txBody>
        </p:sp>
      </p:grpSp>
      <p:sp>
        <p:nvSpPr>
          <p:cNvPr name="TextBox 13" id="13"/>
          <p:cNvSpPr txBox="true"/>
          <p:nvPr/>
        </p:nvSpPr>
        <p:spPr>
          <a:xfrm rot="0">
            <a:off x="1282543" y="5355206"/>
            <a:ext cx="762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11</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14300" y="685376"/>
            <a:ext cx="12228087" cy="4054237"/>
            <a:chOff x="0" y="0"/>
            <a:chExt cx="3430542" cy="1137400"/>
          </a:xfrm>
        </p:grpSpPr>
        <p:sp>
          <p:nvSpPr>
            <p:cNvPr name="Freeform 3" id="3"/>
            <p:cNvSpPr/>
            <p:nvPr/>
          </p:nvSpPr>
          <p:spPr>
            <a:xfrm flipH="false" flipV="false" rot="0">
              <a:off x="0" y="0"/>
              <a:ext cx="3430542" cy="1137400"/>
            </a:xfrm>
            <a:custGeom>
              <a:avLst/>
              <a:gdLst/>
              <a:ahLst/>
              <a:cxnLst/>
              <a:rect r="r" b="b" t="t" l="l"/>
              <a:pathLst>
                <a:path h="1137400" w="3430542">
                  <a:moveTo>
                    <a:pt x="0" y="0"/>
                  </a:moveTo>
                  <a:lnTo>
                    <a:pt x="3430542" y="0"/>
                  </a:lnTo>
                  <a:lnTo>
                    <a:pt x="3430542" y="1137400"/>
                  </a:lnTo>
                  <a:lnTo>
                    <a:pt x="0" y="1137400"/>
                  </a:lnTo>
                  <a:close/>
                </a:path>
              </a:pathLst>
            </a:custGeom>
            <a:solidFill>
              <a:srgbClr val="937F74">
                <a:alpha val="22745"/>
              </a:srgbClr>
            </a:solidFill>
          </p:spPr>
        </p:sp>
      </p:grpSp>
      <p:grpSp>
        <p:nvGrpSpPr>
          <p:cNvPr name="Group 4" id="4"/>
          <p:cNvGrpSpPr/>
          <p:nvPr/>
        </p:nvGrpSpPr>
        <p:grpSpPr>
          <a:xfrm rot="0">
            <a:off x="6550119" y="5371981"/>
            <a:ext cx="4411118" cy="2877359"/>
            <a:chOff x="0" y="0"/>
            <a:chExt cx="5881491" cy="3836479"/>
          </a:xfrm>
        </p:grpSpPr>
        <p:sp>
          <p:nvSpPr>
            <p:cNvPr name="TextBox 5" id="5"/>
            <p:cNvSpPr txBox="true"/>
            <p:nvPr/>
          </p:nvSpPr>
          <p:spPr>
            <a:xfrm rot="0">
              <a:off x="0" y="0"/>
              <a:ext cx="5881491" cy="1676400"/>
            </a:xfrm>
            <a:prstGeom prst="rect">
              <a:avLst/>
            </a:prstGeom>
          </p:spPr>
          <p:txBody>
            <a:bodyPr anchor="t" rtlCol="false" tIns="0" lIns="0" bIns="0" rIns="0">
              <a:spAutoFit/>
            </a:bodyPr>
            <a:lstStyle/>
            <a:p>
              <a:pPr algn="l" marL="0" indent="0" lvl="0">
                <a:lnSpc>
                  <a:spcPts val="3359"/>
                </a:lnSpc>
                <a:spcBef>
                  <a:spcPct val="0"/>
                </a:spcBef>
              </a:pPr>
              <a:r>
                <a:rPr lang="en-US" sz="2799">
                  <a:solidFill>
                    <a:srgbClr val="474242"/>
                  </a:solidFill>
                  <a:latin typeface="Nunito Sans Bold"/>
                </a:rPr>
                <a:t>Disponibilização de informações detalhadas e intuitivas.</a:t>
              </a:r>
            </a:p>
          </p:txBody>
        </p:sp>
        <p:sp>
          <p:nvSpPr>
            <p:cNvPr name="TextBox 6" id="6"/>
            <p:cNvSpPr txBox="true"/>
            <p:nvPr/>
          </p:nvSpPr>
          <p:spPr>
            <a:xfrm rot="0">
              <a:off x="0" y="2024189"/>
              <a:ext cx="5881491" cy="18122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Anúncios </a:t>
              </a:r>
              <a:r>
                <a:rPr lang="en-US" sz="2100">
                  <a:solidFill>
                    <a:srgbClr val="474242"/>
                  </a:solidFill>
                  <a:latin typeface="Nunito Sans Bold"/>
                </a:rPr>
                <a:t>intuitivos</a:t>
              </a:r>
              <a:r>
                <a:rPr lang="en-US" sz="2100">
                  <a:solidFill>
                    <a:srgbClr val="474242"/>
                  </a:solidFill>
                  <a:latin typeface="Nunito Sans"/>
                </a:rPr>
                <a:t> e de </a:t>
              </a:r>
              <a:r>
                <a:rPr lang="en-US" sz="2100">
                  <a:solidFill>
                    <a:srgbClr val="474242"/>
                  </a:solidFill>
                  <a:latin typeface="Nunito Sans Bold"/>
                </a:rPr>
                <a:t>simples </a:t>
              </a:r>
              <a:r>
                <a:rPr lang="en-US" sz="2100">
                  <a:solidFill>
                    <a:srgbClr val="474242"/>
                  </a:solidFill>
                  <a:latin typeface="Nunito Sans"/>
                </a:rPr>
                <a:t>compreensão de modo a garantir a </a:t>
              </a:r>
              <a:r>
                <a:rPr lang="en-US" sz="2100">
                  <a:solidFill>
                    <a:srgbClr val="474242"/>
                  </a:solidFill>
                  <a:latin typeface="Nunito Sans Bold"/>
                </a:rPr>
                <a:t>transparência das informações</a:t>
              </a:r>
              <a:r>
                <a:rPr lang="en-US" sz="2100">
                  <a:solidFill>
                    <a:srgbClr val="474242"/>
                  </a:solidFill>
                  <a:latin typeface="Nunito Sans"/>
                </a:rPr>
                <a:t> dos anúncios.</a:t>
              </a:r>
            </a:p>
          </p:txBody>
        </p:sp>
      </p:grpSp>
      <p:grpSp>
        <p:nvGrpSpPr>
          <p:cNvPr name="Group 7" id="7"/>
          <p:cNvGrpSpPr/>
          <p:nvPr/>
        </p:nvGrpSpPr>
        <p:grpSpPr>
          <a:xfrm rot="0">
            <a:off x="1028700" y="5371981"/>
            <a:ext cx="4178394" cy="3220259"/>
            <a:chOff x="0" y="0"/>
            <a:chExt cx="5571192" cy="4293679"/>
          </a:xfrm>
        </p:grpSpPr>
        <p:sp>
          <p:nvSpPr>
            <p:cNvPr name="TextBox 8" id="8"/>
            <p:cNvSpPr txBox="true"/>
            <p:nvPr/>
          </p:nvSpPr>
          <p:spPr>
            <a:xfrm rot="0">
              <a:off x="0" y="0"/>
              <a:ext cx="5571192" cy="16764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Bold"/>
                </a:rPr>
                <a:t>Desenvolvimento de um sistema ágil e bem otimizado.</a:t>
              </a:r>
            </a:p>
          </p:txBody>
        </p:sp>
        <p:sp>
          <p:nvSpPr>
            <p:cNvPr name="TextBox 9" id="9"/>
            <p:cNvSpPr txBox="true"/>
            <p:nvPr/>
          </p:nvSpPr>
          <p:spPr>
            <a:xfrm rot="0">
              <a:off x="0" y="2024189"/>
              <a:ext cx="5571192" cy="22694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Desenvolvimento de um sistema com </a:t>
              </a:r>
              <a:r>
                <a:rPr lang="en-US" sz="2100">
                  <a:solidFill>
                    <a:srgbClr val="474242"/>
                  </a:solidFill>
                  <a:latin typeface="Nunito Sans Bold"/>
                </a:rPr>
                <a:t>processos simples, eficientes e otimizados</a:t>
              </a:r>
              <a:r>
                <a:rPr lang="en-US" sz="2100">
                  <a:solidFill>
                    <a:srgbClr val="474242"/>
                  </a:solidFill>
                  <a:latin typeface="Nunito Sans"/>
                </a:rPr>
                <a:t> de modo a </a:t>
              </a:r>
              <a:r>
                <a:rPr lang="en-US" sz="2100">
                  <a:solidFill>
                    <a:srgbClr val="474242"/>
                  </a:solidFill>
                  <a:latin typeface="Nunito Sans Bold"/>
                </a:rPr>
                <a:t>agilizar o processo de negociação</a:t>
              </a:r>
              <a:r>
                <a:rPr lang="en-US" sz="2100">
                  <a:solidFill>
                    <a:srgbClr val="474242"/>
                  </a:solidFill>
                  <a:latin typeface="Nunito Sans"/>
                </a:rPr>
                <a:t> dos imóveis.</a:t>
              </a:r>
            </a:p>
          </p:txBody>
        </p:sp>
      </p:grpSp>
      <p:grpSp>
        <p:nvGrpSpPr>
          <p:cNvPr name="Group 10" id="10"/>
          <p:cNvGrpSpPr/>
          <p:nvPr/>
        </p:nvGrpSpPr>
        <p:grpSpPr>
          <a:xfrm rot="0">
            <a:off x="1028700" y="1096674"/>
            <a:ext cx="9932537" cy="3079242"/>
            <a:chOff x="0" y="0"/>
            <a:chExt cx="13243383" cy="4105656"/>
          </a:xfrm>
        </p:grpSpPr>
        <p:sp>
          <p:nvSpPr>
            <p:cNvPr name="TextBox 11" id="11"/>
            <p:cNvSpPr txBox="true"/>
            <p:nvPr/>
          </p:nvSpPr>
          <p:spPr>
            <a:xfrm rot="0">
              <a:off x="0" y="1657731"/>
              <a:ext cx="13243383" cy="2447925"/>
            </a:xfrm>
            <a:prstGeom prst="rect">
              <a:avLst/>
            </a:prstGeom>
          </p:spPr>
          <p:txBody>
            <a:bodyPr anchor="t" rtlCol="false" tIns="0" lIns="0" bIns="0" rIns="0">
              <a:spAutoFit/>
            </a:bodyPr>
            <a:lstStyle/>
            <a:p>
              <a:pPr algn="just">
                <a:lnSpc>
                  <a:spcPts val="3660"/>
                </a:lnSpc>
              </a:pPr>
              <a:r>
                <a:rPr lang="en-US" sz="3050">
                  <a:solidFill>
                    <a:srgbClr val="474242"/>
                  </a:solidFill>
                  <a:latin typeface="Nunito Sans"/>
                </a:rPr>
                <a:t>O objetivo deste projeto é desenvolver um </a:t>
              </a:r>
              <a:r>
                <a:rPr lang="en-US" sz="3050">
                  <a:solidFill>
                    <a:srgbClr val="474242"/>
                  </a:solidFill>
                  <a:latin typeface="Nunito Sans Bold"/>
                </a:rPr>
                <a:t>Portal de Vendas de Imóveis</a:t>
              </a:r>
              <a:r>
                <a:rPr lang="en-US" sz="3050">
                  <a:solidFill>
                    <a:srgbClr val="474242"/>
                  </a:solidFill>
                  <a:latin typeface="Nunito Sans"/>
                </a:rPr>
                <a:t> que funcione como uma plataforma robusta e intuitiva para </a:t>
              </a:r>
              <a:r>
                <a:rPr lang="en-US" sz="3050">
                  <a:solidFill>
                    <a:srgbClr val="474242"/>
                  </a:solidFill>
                  <a:latin typeface="Nunito Sans Bold"/>
                </a:rPr>
                <a:t>conectar compradores e vendedores de imóveis</a:t>
              </a:r>
              <a:r>
                <a:rPr lang="en-US" sz="3050">
                  <a:solidFill>
                    <a:srgbClr val="474242"/>
                  </a:solidFill>
                  <a:latin typeface="Nunito Sans"/>
                </a:rPr>
                <a:t>.</a:t>
              </a:r>
            </a:p>
          </p:txBody>
        </p:sp>
        <p:sp>
          <p:nvSpPr>
            <p:cNvPr name="TextBox 12" id="12"/>
            <p:cNvSpPr txBox="true"/>
            <p:nvPr/>
          </p:nvSpPr>
          <p:spPr>
            <a:xfrm rot="0">
              <a:off x="0" y="257175"/>
              <a:ext cx="13243383" cy="877359"/>
            </a:xfrm>
            <a:prstGeom prst="rect">
              <a:avLst/>
            </a:prstGeom>
          </p:spPr>
          <p:txBody>
            <a:bodyPr anchor="t" rtlCol="false" tIns="0" lIns="0" bIns="0" rIns="0">
              <a:spAutoFit/>
            </a:bodyPr>
            <a:lstStyle/>
            <a:p>
              <a:pPr algn="l">
                <a:lnSpc>
                  <a:spcPts val="3920"/>
                </a:lnSpc>
              </a:pPr>
              <a:r>
                <a:rPr lang="en-US" sz="5600">
                  <a:solidFill>
                    <a:srgbClr val="937F74"/>
                  </a:solidFill>
                  <a:latin typeface="Nunito Sans Heavy"/>
                </a:rPr>
                <a:t>Objetivo Principal</a:t>
              </a:r>
            </a:p>
          </p:txBody>
        </p:sp>
      </p:grpSp>
      <p:grpSp>
        <p:nvGrpSpPr>
          <p:cNvPr name="Group 13" id="13"/>
          <p:cNvGrpSpPr/>
          <p:nvPr/>
        </p:nvGrpSpPr>
        <p:grpSpPr>
          <a:xfrm rot="0">
            <a:off x="12303721" y="5371981"/>
            <a:ext cx="4494990" cy="3220259"/>
            <a:chOff x="0" y="0"/>
            <a:chExt cx="5993320" cy="4293679"/>
          </a:xfrm>
        </p:grpSpPr>
        <p:sp>
          <p:nvSpPr>
            <p:cNvPr name="TextBox 14" id="14"/>
            <p:cNvSpPr txBox="true"/>
            <p:nvPr/>
          </p:nvSpPr>
          <p:spPr>
            <a:xfrm rot="0">
              <a:off x="0" y="0"/>
              <a:ext cx="5993320" cy="16764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Bold"/>
                </a:rPr>
                <a:t>Processo de negociação sem intermediários, garantindo baixos custos.</a:t>
              </a:r>
            </a:p>
          </p:txBody>
        </p:sp>
        <p:sp>
          <p:nvSpPr>
            <p:cNvPr name="TextBox 15" id="15"/>
            <p:cNvSpPr txBox="true"/>
            <p:nvPr/>
          </p:nvSpPr>
          <p:spPr>
            <a:xfrm rot="0">
              <a:off x="0" y="2024189"/>
              <a:ext cx="5993320" cy="22694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As </a:t>
              </a:r>
              <a:r>
                <a:rPr lang="en-US" sz="2100">
                  <a:solidFill>
                    <a:srgbClr val="474242"/>
                  </a:solidFill>
                  <a:latin typeface="Nunito Sans Bold"/>
                </a:rPr>
                <a:t>negociações ocorrem diretamente entre cliente e anunciante</a:t>
              </a:r>
              <a:r>
                <a:rPr lang="en-US" sz="2100">
                  <a:solidFill>
                    <a:srgbClr val="474242"/>
                  </a:solidFill>
                  <a:latin typeface="Nunito Sans"/>
                </a:rPr>
                <a:t>, evitando assim corretagens que possam elevar os custos dos anúncios.</a:t>
              </a:r>
            </a:p>
          </p:txBody>
        </p:sp>
      </p:grpSp>
      <p:sp>
        <p:nvSpPr>
          <p:cNvPr name="Freeform 16" id="16"/>
          <p:cNvSpPr/>
          <p:nvPr/>
        </p:nvSpPr>
        <p:spPr>
          <a:xfrm flipH="true" flipV="false" rot="0">
            <a:off x="14491351" y="-2286817"/>
            <a:ext cx="5893426" cy="6766981"/>
          </a:xfrm>
          <a:custGeom>
            <a:avLst/>
            <a:gdLst/>
            <a:ahLst/>
            <a:cxnLst/>
            <a:rect r="r" b="b" t="t" l="l"/>
            <a:pathLst>
              <a:path h="6766981" w="5893426">
                <a:moveTo>
                  <a:pt x="5893426" y="0"/>
                </a:moveTo>
                <a:lnTo>
                  <a:pt x="0" y="0"/>
                </a:lnTo>
                <a:lnTo>
                  <a:pt x="0" y="6766982"/>
                </a:lnTo>
                <a:lnTo>
                  <a:pt x="5893426" y="6766982"/>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7259300" y="279957"/>
            <a:ext cx="748743" cy="7487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a:t>
              </a:r>
            </a:p>
          </p:txBody>
        </p:sp>
      </p:grpSp>
      <p:grpSp>
        <p:nvGrpSpPr>
          <p:cNvPr name="Group 20" id="20"/>
          <p:cNvGrpSpPr/>
          <p:nvPr/>
        </p:nvGrpSpPr>
        <p:grpSpPr>
          <a:xfrm rot="0">
            <a:off x="-20" y="9188605"/>
            <a:ext cx="18288040" cy="1098395"/>
            <a:chOff x="0" y="0"/>
            <a:chExt cx="24384053" cy="1464527"/>
          </a:xfrm>
        </p:grpSpPr>
        <p:sp>
          <p:nvSpPr>
            <p:cNvPr name="AutoShape 21" id="21"/>
            <p:cNvSpPr/>
            <p:nvPr/>
          </p:nvSpPr>
          <p:spPr>
            <a:xfrm rot="0">
              <a:off x="26" y="50800"/>
              <a:ext cx="24384000" cy="1413727"/>
            </a:xfrm>
            <a:prstGeom prst="rect">
              <a:avLst/>
            </a:prstGeom>
            <a:solidFill>
              <a:srgbClr val="CCBAB0"/>
            </a:solidFill>
          </p:spPr>
        </p:sp>
        <p:sp>
          <p:nvSpPr>
            <p:cNvPr name="TextBox 22" id="22"/>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Objetivo do Projeto</a:t>
              </a:r>
            </a:p>
          </p:txBody>
        </p:sp>
        <p:sp>
          <p:nvSpPr>
            <p:cNvPr name="TextBox 23" id="23"/>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24" id="24"/>
            <p:cNvSpPr/>
            <p:nvPr/>
          </p:nvSpPr>
          <p:spPr>
            <a:xfrm>
              <a:off x="26" y="25400"/>
              <a:ext cx="24384000" cy="25400"/>
            </a:xfrm>
            <a:prstGeom prst="line">
              <a:avLst/>
            </a:prstGeom>
            <a:ln cap="flat" w="50800">
              <a:solidFill>
                <a:srgbClr val="937F74"/>
              </a:solidFill>
              <a:prstDash val="solid"/>
              <a:headEnd type="none" len="sm" w="sm"/>
              <a:tailEnd type="none" len="sm" w="sm"/>
            </a:ln>
          </p:spPr>
        </p:sp>
      </p:gr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14300" y="685376"/>
            <a:ext cx="12278687" cy="8121452"/>
            <a:chOff x="0" y="0"/>
            <a:chExt cx="3430542" cy="2269052"/>
          </a:xfrm>
        </p:grpSpPr>
        <p:sp>
          <p:nvSpPr>
            <p:cNvPr name="Freeform 3" id="3"/>
            <p:cNvSpPr/>
            <p:nvPr/>
          </p:nvSpPr>
          <p:spPr>
            <a:xfrm flipH="false" flipV="false" rot="0">
              <a:off x="0" y="0"/>
              <a:ext cx="3430542" cy="2269052"/>
            </a:xfrm>
            <a:custGeom>
              <a:avLst/>
              <a:gdLst/>
              <a:ahLst/>
              <a:cxnLst/>
              <a:rect r="r" b="b" t="t" l="l"/>
              <a:pathLst>
                <a:path h="2269052" w="3430542">
                  <a:moveTo>
                    <a:pt x="0" y="0"/>
                  </a:moveTo>
                  <a:lnTo>
                    <a:pt x="3430542" y="0"/>
                  </a:lnTo>
                  <a:lnTo>
                    <a:pt x="3430542" y="2269052"/>
                  </a:lnTo>
                  <a:lnTo>
                    <a:pt x="0" y="2269052"/>
                  </a:lnTo>
                  <a:close/>
                </a:path>
              </a:pathLst>
            </a:custGeom>
            <a:solidFill>
              <a:srgbClr val="937F74">
                <a:alpha val="22745"/>
              </a:srgbClr>
            </a:solidFill>
          </p:spPr>
        </p:sp>
      </p:grpSp>
      <p:grpSp>
        <p:nvGrpSpPr>
          <p:cNvPr name="Group 4" id="4"/>
          <p:cNvGrpSpPr/>
          <p:nvPr/>
        </p:nvGrpSpPr>
        <p:grpSpPr>
          <a:xfrm rot="0">
            <a:off x="1028700" y="5143500"/>
            <a:ext cx="6487468" cy="2615080"/>
            <a:chOff x="0" y="0"/>
            <a:chExt cx="8649957" cy="3486773"/>
          </a:xfrm>
        </p:grpSpPr>
        <p:sp>
          <p:nvSpPr>
            <p:cNvPr name="TextBox 5" id="5"/>
            <p:cNvSpPr txBox="true"/>
            <p:nvPr/>
          </p:nvSpPr>
          <p:spPr>
            <a:xfrm rot="0">
              <a:off x="0" y="0"/>
              <a:ext cx="8649957" cy="723900"/>
            </a:xfrm>
            <a:prstGeom prst="rect">
              <a:avLst/>
            </a:prstGeom>
          </p:spPr>
          <p:txBody>
            <a:bodyPr anchor="t" rtlCol="false" tIns="0" lIns="0" bIns="0" rIns="0">
              <a:spAutoFit/>
            </a:bodyPr>
            <a:lstStyle/>
            <a:p>
              <a:pPr algn="just" marL="0" indent="0" lvl="0">
                <a:lnSpc>
                  <a:spcPts val="4321"/>
                </a:lnSpc>
                <a:spcBef>
                  <a:spcPct val="0"/>
                </a:spcBef>
              </a:pPr>
              <a:r>
                <a:rPr lang="en-US" sz="3601">
                  <a:solidFill>
                    <a:srgbClr val="937F74"/>
                  </a:solidFill>
                  <a:latin typeface="Nunito Sans Semi-Bold"/>
                </a:rPr>
                <a:t>Objetivo alcançado</a:t>
              </a:r>
            </a:p>
          </p:txBody>
        </p:sp>
        <p:sp>
          <p:nvSpPr>
            <p:cNvPr name="TextBox 6" id="6"/>
            <p:cNvSpPr txBox="true"/>
            <p:nvPr/>
          </p:nvSpPr>
          <p:spPr>
            <a:xfrm rot="0">
              <a:off x="0" y="1167133"/>
              <a:ext cx="8649957" cy="2319640"/>
            </a:xfrm>
            <a:prstGeom prst="rect">
              <a:avLst/>
            </a:prstGeom>
          </p:spPr>
          <p:txBody>
            <a:bodyPr anchor="t" rtlCol="false" tIns="0" lIns="0" bIns="0" rIns="0">
              <a:spAutoFit/>
            </a:bodyPr>
            <a:lstStyle/>
            <a:p>
              <a:pPr algn="just" marL="583126" indent="-291563" lvl="1">
                <a:lnSpc>
                  <a:spcPts val="3511"/>
                </a:lnSpc>
                <a:buFont typeface="Arial"/>
                <a:buChar char="•"/>
              </a:pPr>
              <a:r>
                <a:rPr lang="en-US" sz="2700">
                  <a:solidFill>
                    <a:srgbClr val="474242"/>
                  </a:solidFill>
                  <a:latin typeface="Nunito Sans"/>
                </a:rPr>
                <a:t>Criar uma aplicação que facilite a venda de imóveis.</a:t>
              </a:r>
            </a:p>
            <a:p>
              <a:pPr algn="just" marL="583126" indent="-291563" lvl="1">
                <a:lnSpc>
                  <a:spcPts val="3511"/>
                </a:lnSpc>
                <a:buFont typeface="Arial"/>
                <a:buChar char="•"/>
              </a:pPr>
              <a:r>
                <a:rPr lang="en-US" sz="2700">
                  <a:solidFill>
                    <a:srgbClr val="474242"/>
                  </a:solidFill>
                  <a:latin typeface="Nunito Sans"/>
                </a:rPr>
                <a:t>Trazer um projeto de desenvolvimento de software.</a:t>
              </a:r>
            </a:p>
          </p:txBody>
        </p:sp>
      </p:grpSp>
      <p:grpSp>
        <p:nvGrpSpPr>
          <p:cNvPr name="Group 7" id="7"/>
          <p:cNvGrpSpPr/>
          <p:nvPr/>
        </p:nvGrpSpPr>
        <p:grpSpPr>
          <a:xfrm rot="0">
            <a:off x="1028700" y="1096674"/>
            <a:ext cx="10088232" cy="3536442"/>
            <a:chOff x="0" y="0"/>
            <a:chExt cx="13450976" cy="4715256"/>
          </a:xfrm>
        </p:grpSpPr>
        <p:sp>
          <p:nvSpPr>
            <p:cNvPr name="TextBox 8" id="8"/>
            <p:cNvSpPr txBox="true"/>
            <p:nvPr/>
          </p:nvSpPr>
          <p:spPr>
            <a:xfrm rot="0">
              <a:off x="0" y="1657731"/>
              <a:ext cx="13450976" cy="3057525"/>
            </a:xfrm>
            <a:prstGeom prst="rect">
              <a:avLst/>
            </a:prstGeom>
          </p:spPr>
          <p:txBody>
            <a:bodyPr anchor="t" rtlCol="false" tIns="0" lIns="0" bIns="0" rIns="0">
              <a:spAutoFit/>
            </a:bodyPr>
            <a:lstStyle/>
            <a:p>
              <a:pPr algn="just">
                <a:lnSpc>
                  <a:spcPts val="3660"/>
                </a:lnSpc>
              </a:pPr>
              <a:r>
                <a:rPr lang="en-US" sz="3050">
                  <a:solidFill>
                    <a:srgbClr val="474242"/>
                  </a:solidFill>
                  <a:latin typeface="Nunito Sans"/>
                </a:rPr>
                <a:t>Apresentação de um produto de vendas de imóveis chamado IMOBILLE ON,  com base em regras de negócios  e apresentação de diagramas que  demostre o comportamento da plataforma e suas etapas de desenvolvimento.</a:t>
              </a:r>
            </a:p>
          </p:txBody>
        </p:sp>
        <p:sp>
          <p:nvSpPr>
            <p:cNvPr name="TextBox 9" id="9"/>
            <p:cNvSpPr txBox="true"/>
            <p:nvPr/>
          </p:nvSpPr>
          <p:spPr>
            <a:xfrm rot="0">
              <a:off x="0" y="257175"/>
              <a:ext cx="13450976" cy="877359"/>
            </a:xfrm>
            <a:prstGeom prst="rect">
              <a:avLst/>
            </a:prstGeom>
          </p:spPr>
          <p:txBody>
            <a:bodyPr anchor="t" rtlCol="false" tIns="0" lIns="0" bIns="0" rIns="0">
              <a:spAutoFit/>
            </a:bodyPr>
            <a:lstStyle/>
            <a:p>
              <a:pPr algn="l">
                <a:lnSpc>
                  <a:spcPts val="3920"/>
                </a:lnSpc>
              </a:pPr>
              <a:r>
                <a:rPr lang="en-US" sz="5600">
                  <a:solidFill>
                    <a:srgbClr val="937F74"/>
                  </a:solidFill>
                  <a:latin typeface="Nunito Sans Heavy"/>
                </a:rPr>
                <a:t>Conclusão</a:t>
              </a:r>
            </a:p>
          </p:txBody>
        </p:sp>
      </p:grpSp>
      <p:sp>
        <p:nvSpPr>
          <p:cNvPr name="Freeform 10" id="10"/>
          <p:cNvSpPr/>
          <p:nvPr/>
        </p:nvSpPr>
        <p:spPr>
          <a:xfrm flipH="true" flipV="false" rot="0">
            <a:off x="14036316" y="-1623481"/>
            <a:ext cx="5893426" cy="6766981"/>
          </a:xfrm>
          <a:custGeom>
            <a:avLst/>
            <a:gdLst/>
            <a:ahLst/>
            <a:cxnLst/>
            <a:rect r="r" b="b" t="t" l="l"/>
            <a:pathLst>
              <a:path h="6766981" w="5893426">
                <a:moveTo>
                  <a:pt x="5893425" y="0"/>
                </a:moveTo>
                <a:lnTo>
                  <a:pt x="0" y="0"/>
                </a:lnTo>
                <a:lnTo>
                  <a:pt x="0" y="6766981"/>
                </a:lnTo>
                <a:lnTo>
                  <a:pt x="5893425" y="6766981"/>
                </a:lnTo>
                <a:lnTo>
                  <a:pt x="58934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9226705"/>
            <a:ext cx="18288000" cy="1060295"/>
            <a:chOff x="0" y="0"/>
            <a:chExt cx="24384000" cy="1413727"/>
          </a:xfrm>
        </p:grpSpPr>
        <p:sp>
          <p:nvSpPr>
            <p:cNvPr name="AutoShape 12" id="12"/>
            <p:cNvSpPr/>
            <p:nvPr/>
          </p:nvSpPr>
          <p:spPr>
            <a:xfrm rot="0">
              <a:off x="0" y="0"/>
              <a:ext cx="24384000" cy="1413727"/>
            </a:xfrm>
            <a:prstGeom prst="rect">
              <a:avLst/>
            </a:prstGeom>
            <a:solidFill>
              <a:srgbClr val="CCBAB0"/>
            </a:solidFill>
          </p:spPr>
        </p:sp>
        <p:sp>
          <p:nvSpPr>
            <p:cNvPr name="TextBox 13" id="13"/>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Conclusão</a:t>
              </a:r>
            </a:p>
          </p:txBody>
        </p:sp>
        <p:sp>
          <p:nvSpPr>
            <p:cNvPr name="TextBox 14" id="14"/>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15" id="15"/>
          <p:cNvGrpSpPr/>
          <p:nvPr/>
        </p:nvGrpSpPr>
        <p:grpSpPr>
          <a:xfrm rot="0">
            <a:off x="17259300" y="279957"/>
            <a:ext cx="748743" cy="7487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90</a:t>
              </a:r>
            </a:p>
          </p:txBody>
        </p:sp>
      </p:grpSp>
      <p:sp>
        <p:nvSpPr>
          <p:cNvPr name="AutoShape 18" id="18"/>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2670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Referências utilizadas no projeto apartir de autores.</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REFERÊNCIAS</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91</a:t>
              </a:r>
            </a:p>
          </p:txBody>
        </p:sp>
      </p:grpSp>
      <p:sp>
        <p:nvSpPr>
          <p:cNvPr name="TextBox 13" id="13"/>
          <p:cNvSpPr txBox="true"/>
          <p:nvPr/>
        </p:nvSpPr>
        <p:spPr>
          <a:xfrm rot="0">
            <a:off x="1282245" y="5355206"/>
            <a:ext cx="762595"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12</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9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6" id="6"/>
          <p:cNvGrpSpPr/>
          <p:nvPr/>
        </p:nvGrpSpPr>
        <p:grpSpPr>
          <a:xfrm rot="0">
            <a:off x="17268825"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92</a:t>
              </a:r>
            </a:p>
          </p:txBody>
        </p:sp>
      </p:grpSp>
      <p:grpSp>
        <p:nvGrpSpPr>
          <p:cNvPr name="Group 9" id="9"/>
          <p:cNvGrpSpPr/>
          <p:nvPr/>
        </p:nvGrpSpPr>
        <p:grpSpPr>
          <a:xfrm rot="0">
            <a:off x="1028700" y="1028700"/>
            <a:ext cx="12250146" cy="1950085"/>
            <a:chOff x="0" y="0"/>
            <a:chExt cx="16333528" cy="2600113"/>
          </a:xfrm>
        </p:grpSpPr>
        <p:sp>
          <p:nvSpPr>
            <p:cNvPr name="TextBox 10" id="10"/>
            <p:cNvSpPr txBox="true"/>
            <p:nvPr/>
          </p:nvSpPr>
          <p:spPr>
            <a:xfrm rot="0">
              <a:off x="0" y="-9525"/>
              <a:ext cx="16333528" cy="1139825"/>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Referências</a:t>
              </a:r>
            </a:p>
          </p:txBody>
        </p:sp>
        <p:sp>
          <p:nvSpPr>
            <p:cNvPr name="TextBox 11" id="11"/>
            <p:cNvSpPr txBox="true"/>
            <p:nvPr/>
          </p:nvSpPr>
          <p:spPr>
            <a:xfrm rot="0">
              <a:off x="0" y="1228725"/>
              <a:ext cx="16333528" cy="1371388"/>
            </a:xfrm>
            <a:prstGeom prst="rect">
              <a:avLst/>
            </a:prstGeom>
          </p:spPr>
          <p:txBody>
            <a:bodyPr anchor="t" rtlCol="false" tIns="0" lIns="0" bIns="0" rIns="0">
              <a:spAutoFit/>
            </a:bodyPr>
            <a:lstStyle/>
            <a:p>
              <a:pPr algn="l">
                <a:lnSpc>
                  <a:spcPts val="4160"/>
                </a:lnSpc>
              </a:pPr>
              <a:r>
                <a:rPr lang="en-US" sz="3200">
                  <a:solidFill>
                    <a:srgbClr val="474242"/>
                  </a:solidFill>
                  <a:latin typeface="Nunito Sans"/>
                </a:rPr>
                <a:t>GUEDES, Gilleanes T. A. UML2 Uma Abordagem Prática, 3ª Edição. Novatec Editora. São Paulo, Brasil, 2018.</a:t>
              </a:r>
            </a:p>
          </p:txBody>
        </p:sp>
      </p:grpSp>
      <p:sp>
        <p:nvSpPr>
          <p:cNvPr name="AutoShape 12" id="12"/>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162350">
            <a:off x="-4070854" y="-2856654"/>
            <a:ext cx="12914221" cy="13422236"/>
            <a:chOff x="0" y="0"/>
            <a:chExt cx="3348094" cy="3479800"/>
          </a:xfrm>
        </p:grpSpPr>
        <p:sp>
          <p:nvSpPr>
            <p:cNvPr name="Freeform 3" id="3"/>
            <p:cNvSpPr/>
            <p:nvPr/>
          </p:nvSpPr>
          <p:spPr>
            <a:xfrm flipH="false" flipV="false" rot="0">
              <a:off x="0" y="0"/>
              <a:ext cx="3348094" cy="3479800"/>
            </a:xfrm>
            <a:custGeom>
              <a:avLst/>
              <a:gdLst/>
              <a:ahLst/>
              <a:cxnLst/>
              <a:rect r="r" b="b" t="t" l="l"/>
              <a:pathLst>
                <a:path h="3479800" w="3348094">
                  <a:moveTo>
                    <a:pt x="0" y="0"/>
                  </a:moveTo>
                  <a:lnTo>
                    <a:pt x="3348094" y="0"/>
                  </a:lnTo>
                  <a:lnTo>
                    <a:pt x="3348094" y="3479800"/>
                  </a:lnTo>
                  <a:lnTo>
                    <a:pt x="0" y="3479800"/>
                  </a:lnTo>
                  <a:close/>
                </a:path>
              </a:pathLst>
            </a:custGeom>
            <a:solidFill>
              <a:srgbClr val="CCBAB0"/>
            </a:solidFill>
          </p:spPr>
        </p:sp>
      </p:grpSp>
      <p:sp>
        <p:nvSpPr>
          <p:cNvPr name="TextBox 4" id="4"/>
          <p:cNvSpPr txBox="true"/>
          <p:nvPr/>
        </p:nvSpPr>
        <p:spPr>
          <a:xfrm rot="0">
            <a:off x="-1546233" y="5295496"/>
            <a:ext cx="12250146" cy="511810"/>
          </a:xfrm>
          <a:prstGeom prst="rect">
            <a:avLst/>
          </a:prstGeom>
        </p:spPr>
        <p:txBody>
          <a:bodyPr anchor="t" rtlCol="false" tIns="0" lIns="0" bIns="0" rIns="0">
            <a:spAutoFit/>
          </a:bodyPr>
          <a:lstStyle/>
          <a:p>
            <a:pPr algn="l">
              <a:lnSpc>
                <a:spcPts val="4160"/>
              </a:lnSpc>
            </a:pPr>
          </a:p>
        </p:txBody>
      </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93</a:t>
              </a:r>
            </a:p>
          </p:txBody>
        </p:sp>
      </p:grpSp>
      <p:grpSp>
        <p:nvGrpSpPr>
          <p:cNvPr name="Group 12" id="12"/>
          <p:cNvGrpSpPr/>
          <p:nvPr/>
        </p:nvGrpSpPr>
        <p:grpSpPr>
          <a:xfrm rot="0">
            <a:off x="1247578" y="4318330"/>
            <a:ext cx="8709396" cy="2011481"/>
            <a:chOff x="0" y="0"/>
            <a:chExt cx="11612528" cy="2681975"/>
          </a:xfrm>
        </p:grpSpPr>
        <p:sp>
          <p:nvSpPr>
            <p:cNvPr name="TextBox 13" id="13"/>
            <p:cNvSpPr txBox="true"/>
            <p:nvPr/>
          </p:nvSpPr>
          <p:spPr>
            <a:xfrm rot="0">
              <a:off x="0" y="0"/>
              <a:ext cx="11612528" cy="2133600"/>
            </a:xfrm>
            <a:prstGeom prst="rect">
              <a:avLst/>
            </a:prstGeom>
          </p:spPr>
          <p:txBody>
            <a:bodyPr anchor="t" rtlCol="false" tIns="0" lIns="0" bIns="0" rIns="0">
              <a:spAutoFit/>
            </a:bodyPr>
            <a:lstStyle/>
            <a:p>
              <a:pPr algn="l">
                <a:lnSpc>
                  <a:spcPts val="6337"/>
                </a:lnSpc>
              </a:pPr>
              <a:r>
                <a:rPr lang="en-US" sz="5281">
                  <a:solidFill>
                    <a:srgbClr val="FFFFFF"/>
                  </a:solidFill>
                  <a:latin typeface="Nunito Sans Heavy"/>
                </a:rPr>
                <a:t>OBRIGADO PELA</a:t>
              </a:r>
            </a:p>
            <a:p>
              <a:pPr algn="l">
                <a:lnSpc>
                  <a:spcPts val="6337"/>
                </a:lnSpc>
              </a:pPr>
              <a:r>
                <a:rPr lang="en-US" sz="5281">
                  <a:solidFill>
                    <a:srgbClr val="FFFFFF"/>
                  </a:solidFill>
                  <a:latin typeface="Nunito Sans Heavy"/>
                </a:rPr>
                <a:t>ATENÇÃO</a:t>
              </a:r>
            </a:p>
          </p:txBody>
        </p:sp>
        <p:sp>
          <p:nvSpPr>
            <p:cNvPr name="TextBox 14" id="14"/>
            <p:cNvSpPr txBox="true"/>
            <p:nvPr/>
          </p:nvSpPr>
          <p:spPr>
            <a:xfrm rot="0">
              <a:off x="0" y="2214367"/>
              <a:ext cx="11612528" cy="467608"/>
            </a:xfrm>
            <a:prstGeom prst="rect">
              <a:avLst/>
            </a:prstGeom>
          </p:spPr>
          <p:txBody>
            <a:bodyPr anchor="t" rtlCol="false" tIns="0" lIns="0" bIns="0" rIns="0">
              <a:spAutoFit/>
            </a:bodyPr>
            <a:lstStyle/>
            <a:p>
              <a:pPr algn="l">
                <a:lnSpc>
                  <a:spcPts val="2957"/>
                </a:lnSpc>
              </a:pPr>
            </a:p>
          </p:txBody>
        </p:sp>
      </p:grpSp>
      <p:sp>
        <p:nvSpPr>
          <p:cNvPr name="Freeform 15" id="15"/>
          <p:cNvSpPr/>
          <p:nvPr/>
        </p:nvSpPr>
        <p:spPr>
          <a:xfrm flipH="false" flipV="false" rot="0">
            <a:off x="10703913" y="2187139"/>
            <a:ext cx="5490602" cy="5490602"/>
          </a:xfrm>
          <a:custGeom>
            <a:avLst/>
            <a:gdLst/>
            <a:ahLst/>
            <a:cxnLst/>
            <a:rect r="r" b="b" t="t" l="l"/>
            <a:pathLst>
              <a:path h="5490602" w="5490602">
                <a:moveTo>
                  <a:pt x="0" y="0"/>
                </a:moveTo>
                <a:lnTo>
                  <a:pt x="5490601" y="0"/>
                </a:lnTo>
                <a:lnTo>
                  <a:pt x="5490601" y="5490601"/>
                </a:lnTo>
                <a:lnTo>
                  <a:pt x="0" y="5490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lgDash"/>
            <a:miter/>
          </a:ln>
        </p:spPr>
      </p:sp>
      <p:sp>
        <p:nvSpPr>
          <p:cNvPr name="AutoShape 16" id="16"/>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9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4000500" y="-4000500"/>
            <a:ext cx="10287000" cy="18288000"/>
            <a:chOff x="0" y="0"/>
            <a:chExt cx="2666970" cy="4741280"/>
          </a:xfrm>
        </p:grpSpPr>
        <p:sp>
          <p:nvSpPr>
            <p:cNvPr name="Freeform 3" id="3"/>
            <p:cNvSpPr/>
            <p:nvPr/>
          </p:nvSpPr>
          <p:spPr>
            <a:xfrm flipH="false" flipV="false" rot="0">
              <a:off x="0" y="0"/>
              <a:ext cx="2666970" cy="4741280"/>
            </a:xfrm>
            <a:custGeom>
              <a:avLst/>
              <a:gdLst/>
              <a:ahLst/>
              <a:cxnLst/>
              <a:rect r="r" b="b" t="t" l="l"/>
              <a:pathLst>
                <a:path h="4741280" w="2666970">
                  <a:moveTo>
                    <a:pt x="0" y="0"/>
                  </a:moveTo>
                  <a:lnTo>
                    <a:pt x="2666970" y="0"/>
                  </a:lnTo>
                  <a:lnTo>
                    <a:pt x="2666970" y="4741280"/>
                  </a:lnTo>
                  <a:lnTo>
                    <a:pt x="0" y="4741280"/>
                  </a:lnTo>
                  <a:close/>
                </a:path>
              </a:pathLst>
            </a:custGeom>
            <a:solidFill>
              <a:srgbClr val="CCBAB0"/>
            </a:solidFill>
          </p:spPr>
        </p:sp>
      </p:grpSp>
      <p:sp>
        <p:nvSpPr>
          <p:cNvPr name="TextBox 4" id="4"/>
          <p:cNvSpPr txBox="true"/>
          <p:nvPr/>
        </p:nvSpPr>
        <p:spPr>
          <a:xfrm rot="0">
            <a:off x="482965" y="727075"/>
            <a:ext cx="17322070" cy="8766175"/>
          </a:xfrm>
          <a:prstGeom prst="rect">
            <a:avLst/>
          </a:prstGeom>
        </p:spPr>
        <p:txBody>
          <a:bodyPr anchor="t" rtlCol="false" tIns="0" lIns="0" bIns="0" rIns="0">
            <a:spAutoFit/>
          </a:bodyPr>
          <a:lstStyle/>
          <a:p>
            <a:pPr algn="just">
              <a:lnSpc>
                <a:spcPts val="3500"/>
              </a:lnSpc>
            </a:pPr>
            <a:r>
              <a:rPr lang="en-US" sz="2500">
                <a:solidFill>
                  <a:srgbClr val="FFFFFF"/>
                </a:solidFill>
                <a:latin typeface="Arimo Bold"/>
              </a:rPr>
              <a:t>Reconhecimentos e Direitos Autorais</a:t>
            </a:r>
          </a:p>
          <a:p>
            <a:pPr algn="just">
              <a:lnSpc>
                <a:spcPts val="3500"/>
              </a:lnSpc>
            </a:pPr>
            <a:r>
              <a:rPr lang="en-US" sz="2500">
                <a:solidFill>
                  <a:srgbClr val="FFFFFF"/>
                </a:solidFill>
                <a:latin typeface="Arimo Bold"/>
              </a:rPr>
              <a:t>@autor: ANDRÉ MOURA LIMA, ANTONIO LUCAS DA SILVA VALE, LUCAS MARTINS CAMPOS MATOS @data última versão: 21/06/2024 @versão: 2.0 @Agradecimentos: Universidade Federal do Maranhão (UFMA), Professor Doutor Thales Levi Azevedo Valente, e colegas de curso. @Copyright/License Este material é resultado de um trabalho acadêmico para a disciplina PROJETO E DESENVOLVIMENTO DE SOFTWARE, sobre a orientação do professor Dr. THALES LEVI AZEVEDO VALENTE, semestre letivo 2024.1,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 Copyright © 2024 Educational Material Este material está licenciado sob a Licença MIT. É permitido o uso, cópia, modificação, e distribuição deste material para qualquer fim, desde que acompanhado deste aviso de direitos autorais. 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 Para mais informações sobre a Licença MIT: https://opensource.org/licenses/MIT.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DAGCyYNqVcc</dc:identifier>
  <dcterms:modified xsi:type="dcterms:W3CDTF">2011-08-01T06:04:30Z</dcterms:modified>
  <cp:revision>1</cp:revision>
  <dc:title> apresentacao_teoria</dc:title>
</cp:coreProperties>
</file>